
<file path=[Content_Types].xml><?xml version="1.0" encoding="utf-8"?>
<Types xmlns="http://schemas.openxmlformats.org/package/2006/content-types">
  <Default Extension="png" ContentType="image/png"/>
  <Default Extension="com&amp;app=2002&amp;size=f9999,10000&amp;q=a80&amp;n=0&amp;g=0n&amp;fmt=jpeg" ContentType="image/jpe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net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  <p:sldMasterId id="2147483780" r:id="rId3"/>
    <p:sldMasterId id="2147483792" r:id="rId4"/>
    <p:sldMasterId id="2147483804" r:id="rId5"/>
  </p:sldMasterIdLst>
  <p:notesMasterIdLst>
    <p:notesMasterId r:id="rId99"/>
  </p:notesMasterIdLst>
  <p:handoutMasterIdLst>
    <p:handoutMasterId r:id="rId100"/>
  </p:handoutMasterIdLst>
  <p:sldIdLst>
    <p:sldId id="666" r:id="rId6"/>
    <p:sldId id="659" r:id="rId7"/>
    <p:sldId id="663" r:id="rId8"/>
    <p:sldId id="667" r:id="rId9"/>
    <p:sldId id="660" r:id="rId10"/>
    <p:sldId id="664" r:id="rId11"/>
    <p:sldId id="662" r:id="rId12"/>
    <p:sldId id="665" r:id="rId13"/>
    <p:sldId id="668" r:id="rId14"/>
    <p:sldId id="669" r:id="rId15"/>
    <p:sldId id="670" r:id="rId16"/>
    <p:sldId id="671" r:id="rId17"/>
    <p:sldId id="672" r:id="rId18"/>
    <p:sldId id="673" r:id="rId19"/>
    <p:sldId id="674" r:id="rId20"/>
    <p:sldId id="675" r:id="rId21"/>
    <p:sldId id="676" r:id="rId22"/>
    <p:sldId id="677" r:id="rId23"/>
    <p:sldId id="678" r:id="rId24"/>
    <p:sldId id="679" r:id="rId25"/>
    <p:sldId id="680" r:id="rId26"/>
    <p:sldId id="682" r:id="rId27"/>
    <p:sldId id="681" r:id="rId28"/>
    <p:sldId id="684" r:id="rId29"/>
    <p:sldId id="685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96" r:id="rId41"/>
    <p:sldId id="697" r:id="rId42"/>
    <p:sldId id="698" r:id="rId43"/>
    <p:sldId id="699" r:id="rId44"/>
    <p:sldId id="700" r:id="rId45"/>
    <p:sldId id="701" r:id="rId46"/>
    <p:sldId id="702" r:id="rId47"/>
    <p:sldId id="703" r:id="rId48"/>
    <p:sldId id="704" r:id="rId49"/>
    <p:sldId id="705" r:id="rId50"/>
    <p:sldId id="706" r:id="rId51"/>
    <p:sldId id="707" r:id="rId52"/>
    <p:sldId id="708" r:id="rId53"/>
    <p:sldId id="709" r:id="rId54"/>
    <p:sldId id="710" r:id="rId55"/>
    <p:sldId id="711" r:id="rId56"/>
    <p:sldId id="712" r:id="rId57"/>
    <p:sldId id="713" r:id="rId58"/>
    <p:sldId id="714" r:id="rId59"/>
    <p:sldId id="715" r:id="rId60"/>
    <p:sldId id="716" r:id="rId61"/>
    <p:sldId id="717" r:id="rId62"/>
    <p:sldId id="718" r:id="rId63"/>
    <p:sldId id="719" r:id="rId64"/>
    <p:sldId id="720" r:id="rId65"/>
    <p:sldId id="721" r:id="rId66"/>
    <p:sldId id="722" r:id="rId67"/>
    <p:sldId id="723" r:id="rId68"/>
    <p:sldId id="724" r:id="rId69"/>
    <p:sldId id="725" r:id="rId70"/>
    <p:sldId id="726" r:id="rId71"/>
    <p:sldId id="727" r:id="rId72"/>
    <p:sldId id="728" r:id="rId73"/>
    <p:sldId id="729" r:id="rId74"/>
    <p:sldId id="730" r:id="rId75"/>
    <p:sldId id="731" r:id="rId76"/>
    <p:sldId id="732" r:id="rId77"/>
    <p:sldId id="733" r:id="rId78"/>
    <p:sldId id="734" r:id="rId79"/>
    <p:sldId id="735" r:id="rId80"/>
    <p:sldId id="736" r:id="rId81"/>
    <p:sldId id="737" r:id="rId82"/>
    <p:sldId id="738" r:id="rId83"/>
    <p:sldId id="739" r:id="rId84"/>
    <p:sldId id="740" r:id="rId85"/>
    <p:sldId id="741" r:id="rId86"/>
    <p:sldId id="742" r:id="rId87"/>
    <p:sldId id="743" r:id="rId88"/>
    <p:sldId id="744" r:id="rId89"/>
    <p:sldId id="745" r:id="rId90"/>
    <p:sldId id="746" r:id="rId91"/>
    <p:sldId id="747" r:id="rId92"/>
    <p:sldId id="748" r:id="rId93"/>
    <p:sldId id="749" r:id="rId94"/>
    <p:sldId id="750" r:id="rId95"/>
    <p:sldId id="751" r:id="rId96"/>
    <p:sldId id="752" r:id="rId97"/>
    <p:sldId id="75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260"/>
    <a:srgbClr val="2B11EF"/>
    <a:srgbClr val="FB81E1"/>
    <a:srgbClr val="119F14"/>
    <a:srgbClr val="EFF343"/>
    <a:srgbClr val="FFFF00"/>
    <a:srgbClr val="FEC200"/>
    <a:srgbClr val="9900CC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66" autoAdjust="0"/>
    <p:restoredTop sz="85714" autoAdjust="0"/>
  </p:normalViewPr>
  <p:slideViewPr>
    <p:cSldViewPr snapToGrid="0">
      <p:cViewPr varScale="1">
        <p:scale>
          <a:sx n="55" d="100"/>
          <a:sy n="55" d="100"/>
        </p:scale>
        <p:origin x="1323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A66E1-596A-496E-B96E-FE454130F19C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3B57A-208D-4E21-8008-BCE8E94FCB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2705F-8347-41A8-82E6-B2920132BF3D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AF6DD-051E-413B-8808-23D5AB3BD9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33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70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>
                <a:ea typeface="黑体" pitchFamily="49" charset="-122"/>
              </a:rPr>
              <a:t>如果一个节点还可以扩展，就扩展，然后模拟。否则从其子节点中按照信心值选择一个节点，循环。（</a:t>
            </a:r>
            <a:r>
              <a:rPr lang="en-US" altLang="zh-CN">
                <a:ea typeface="黑体" pitchFamily="49" charset="-122"/>
              </a:rPr>
              <a:t>TREEPOLICY</a:t>
            </a:r>
            <a:r>
              <a:rPr lang="zh-CN" altLang="en-US">
                <a:ea typeface="黑体" pitchFamily="49" charset="-122"/>
              </a:rPr>
              <a:t>的功能）</a:t>
            </a: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9C5A57-A73E-44FF-BCD6-2FD47ED2612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31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每个节点，均从其本身立场考虑，记录胜利次数。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75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12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网络结构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064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0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98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F6DD-051E-413B-8808-23D5AB3BD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24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5147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3256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121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7781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4557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6391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5623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2434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29608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5998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402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96483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937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674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77275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023053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6177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687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202219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38697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7107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09253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01B3-0010-49BE-8236-66B90211FF0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5368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94328-A6FB-477A-B9C5-7FEFDBDE104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375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29C65-C267-4342-9116-A00B6E7C55A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627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8BA6D-2268-450C-9E6F-6553A2809D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5801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76173-FFAF-40B2-BD71-0C474124F5C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25828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AAC5F-3C7D-47E2-8137-0D0E13270C1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172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44C75-2845-4A49-8407-B10E57DDCB66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5083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93C6-C0E5-4C94-83B0-EBE524181AA9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643131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46CFF-7119-486E-A242-14937EB7238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16877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D574-52BE-4187-8AF7-E201A70CB6D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76399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C6442-F0BB-4DBA-B030-4A0192701801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03548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01B3-0010-49BE-8236-66B90211FF04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8484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4328-A6FB-477A-B9C5-7FEFDBDE1042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rgbClr val="503DDB"/>
              </a:buClr>
              <a:buSzPct val="45000"/>
              <a:buFont typeface="Wingdings" pitchFamily="2" charset="2"/>
              <a:buChar char="q"/>
              <a:defRPr/>
            </a:lvl2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pic>
        <p:nvPicPr>
          <p:cNvPr id="302081" name="Picture 1" descr="E:\resume\logo-tsinghu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5414" y="90152"/>
            <a:ext cx="2727375" cy="64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5876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9C65-C267-4342-9116-A00B6E7C55AD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1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BA6D-2268-450C-9E6F-6553A2809D14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515412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5106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173-FFAF-40B2-BD71-0C474124F5CA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60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660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11997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727853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D574-52BE-4187-8AF7-E201A70CB6DC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863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6442-F0BB-4DBA-B030-4A0192701801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AC5F-3C7D-47E2-8137-0D0E13270C17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4C75-2845-4A49-8407-B10E57DDCB66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93C6-C0E5-4C94-83B0-EBE524181AA9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6CFF-7119-486E-A242-14937EB72380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/>
              <a:pPr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873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38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057F-A64E-4BDF-9C5A-7B9C1755BBD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1D8D0-7646-4D22-887C-459A4F2FE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08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7F057F-A64E-4BDF-9C5A-7B9C1755BBD0}" type="datetime1">
              <a:rPr lang="en-US" altLang="zh-CN" smtClean="0">
                <a:solidFill>
                  <a:srgbClr val="696464"/>
                </a:solidFill>
              </a:rPr>
              <a:pPr/>
              <a:t>4/12/2022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501D8D0-7646-4D22-887C-459A4F2FE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7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net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com&amp;app=2002&amp;size=f9999,10000&amp;q=a80&amp;n=0&amp;g=0n&amp;fmt=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第三章 对抗搜索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00348"/>
            <a:ext cx="10363200" cy="4572000"/>
          </a:xfrm>
        </p:spPr>
        <p:txBody>
          <a:bodyPr/>
          <a:lstStyle/>
          <a:p>
            <a:r>
              <a:rPr lang="zh-CN" altLang="en-US" sz="2800" b="1" dirty="0"/>
              <a:t>对抗搜索：博弈</a:t>
            </a:r>
            <a:endParaRPr lang="en-US" altLang="zh-CN" sz="2800" b="1" dirty="0"/>
          </a:p>
          <a:p>
            <a:pPr lvl="3"/>
            <a:endParaRPr lang="en-US" altLang="zh-CN" sz="2200" b="1" dirty="0"/>
          </a:p>
          <a:p>
            <a:r>
              <a:rPr lang="zh-CN" altLang="en-US" sz="2800" b="1" dirty="0"/>
              <a:t>博弈问题</a:t>
            </a:r>
            <a:endParaRPr lang="en-US" altLang="zh-CN" sz="2800" b="1" dirty="0"/>
          </a:p>
          <a:p>
            <a:r>
              <a:rPr lang="zh-CN" altLang="en-US" sz="2800" b="1" dirty="0"/>
              <a:t>极小极大方法</a:t>
            </a:r>
            <a:endParaRPr lang="en-US" altLang="zh-CN" sz="2800" b="1" dirty="0"/>
          </a:p>
          <a:p>
            <a:r>
              <a:rPr lang="en-US" altLang="zh-CN" sz="2800" b="1" dirty="0">
                <a:sym typeface="Symbol" pitchFamily="18" charset="2"/>
              </a:rPr>
              <a:t>-</a:t>
            </a:r>
            <a:r>
              <a:rPr lang="zh-CN" altLang="en-US" sz="2800" b="1" dirty="0">
                <a:sym typeface="Symbol" pitchFamily="18" charset="2"/>
              </a:rPr>
              <a:t>剪枝</a:t>
            </a:r>
            <a:endParaRPr lang="en-US" altLang="zh-CN" sz="2800" b="1" dirty="0">
              <a:sym typeface="Symbol" pitchFamily="18" charset="2"/>
            </a:endParaRPr>
          </a:p>
          <a:p>
            <a:r>
              <a:rPr lang="zh-CN" altLang="en-US" sz="2800" b="1" dirty="0">
                <a:sym typeface="Symbol" pitchFamily="18" charset="2"/>
              </a:rPr>
              <a:t>蒙特卡洛博弈</a:t>
            </a:r>
            <a:r>
              <a:rPr lang="zh-CN" altLang="en-US" sz="2800" b="1" dirty="0" smtClean="0">
                <a:sym typeface="Symbol" pitchFamily="18" charset="2"/>
              </a:rPr>
              <a:t>方法</a:t>
            </a:r>
            <a:endParaRPr lang="en-US" altLang="zh-CN" sz="2800" b="1" dirty="0" smtClean="0">
              <a:sym typeface="Symbol" pitchFamily="18" charset="2"/>
            </a:endParaRPr>
          </a:p>
          <a:p>
            <a:r>
              <a:rPr lang="en-US" altLang="zh-CN" sz="2800" b="1" dirty="0" err="1" smtClean="0">
                <a:sym typeface="Symbol" pitchFamily="18" charset="2"/>
              </a:rPr>
              <a:t>AlphaGo</a:t>
            </a:r>
            <a:r>
              <a:rPr lang="zh-CN" altLang="en-US" sz="2800" b="1" dirty="0" smtClean="0">
                <a:sym typeface="Symbol" pitchFamily="18" charset="2"/>
              </a:rPr>
              <a:t>原理</a:t>
            </a:r>
            <a:endParaRPr lang="en-US" altLang="zh-CN" sz="2800" b="1" dirty="0" smtClean="0">
              <a:sym typeface="Symbol" pitchFamily="18" charset="2"/>
            </a:endParaRPr>
          </a:p>
          <a:p>
            <a:r>
              <a:rPr lang="zh-CN" altLang="en-US" sz="2800" b="1" dirty="0" smtClean="0">
                <a:sym typeface="Symbol" pitchFamily="18" charset="2"/>
              </a:rPr>
              <a:t>围棋中的深度强化学习</a:t>
            </a:r>
            <a:endParaRPr lang="en-US" altLang="zh-CN" sz="2800" b="1" dirty="0" smtClean="0">
              <a:sym typeface="Symbol" pitchFamily="18" charset="2"/>
            </a:endParaRPr>
          </a:p>
          <a:p>
            <a:r>
              <a:rPr lang="en-US" altLang="zh-CN" sz="2800" b="1" dirty="0" err="1" smtClean="0">
                <a:sym typeface="Symbol" pitchFamily="18" charset="2"/>
              </a:rPr>
              <a:t>AlphaGo</a:t>
            </a:r>
            <a:r>
              <a:rPr lang="en-US" altLang="zh-CN" sz="2800" b="1" dirty="0" smtClean="0">
                <a:sym typeface="Symbol" pitchFamily="18" charset="2"/>
              </a:rPr>
              <a:t> Zero</a:t>
            </a:r>
            <a:r>
              <a:rPr lang="zh-CN" altLang="en-US" sz="2800" b="1" dirty="0" smtClean="0">
                <a:sym typeface="Symbol" pitchFamily="18" charset="2"/>
              </a:rPr>
              <a:t>原理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87" y="2929345"/>
            <a:ext cx="5549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A21B8-5EBD-45B2-B26D-8773C75AFD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10267" name="Oval 35"/>
          <p:cNvSpPr>
            <a:spLocks noChangeArrowheads="1"/>
          </p:cNvSpPr>
          <p:nvPr/>
        </p:nvSpPr>
        <p:spPr bwMode="auto">
          <a:xfrm>
            <a:off x="2800350" y="46596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68" name="Oval 36"/>
          <p:cNvSpPr>
            <a:spLocks noChangeArrowheads="1"/>
          </p:cNvSpPr>
          <p:nvPr/>
        </p:nvSpPr>
        <p:spPr bwMode="auto">
          <a:xfrm>
            <a:off x="1924050" y="46596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69" name="Oval 37"/>
          <p:cNvSpPr>
            <a:spLocks noChangeArrowheads="1"/>
          </p:cNvSpPr>
          <p:nvPr/>
        </p:nvSpPr>
        <p:spPr bwMode="auto">
          <a:xfrm>
            <a:off x="3657600" y="464060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0" name="Oval 38"/>
          <p:cNvSpPr>
            <a:spLocks noChangeArrowheads="1"/>
          </p:cNvSpPr>
          <p:nvPr/>
        </p:nvSpPr>
        <p:spPr bwMode="auto">
          <a:xfrm>
            <a:off x="4343400" y="464060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1" name="Oval 39"/>
          <p:cNvSpPr>
            <a:spLocks noChangeArrowheads="1"/>
          </p:cNvSpPr>
          <p:nvPr/>
        </p:nvSpPr>
        <p:spPr bwMode="auto">
          <a:xfrm>
            <a:off x="5086350" y="462155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2" name="Oval 40"/>
          <p:cNvSpPr>
            <a:spLocks noChangeArrowheads="1"/>
          </p:cNvSpPr>
          <p:nvPr/>
        </p:nvSpPr>
        <p:spPr bwMode="auto">
          <a:xfrm>
            <a:off x="5791200" y="4621554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3" name="Oval 41"/>
          <p:cNvSpPr>
            <a:spLocks noChangeArrowheads="1"/>
          </p:cNvSpPr>
          <p:nvPr/>
        </p:nvSpPr>
        <p:spPr bwMode="auto">
          <a:xfrm>
            <a:off x="661035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4" name="Oval 42"/>
          <p:cNvSpPr>
            <a:spLocks noChangeArrowheads="1"/>
          </p:cNvSpPr>
          <p:nvPr/>
        </p:nvSpPr>
        <p:spPr bwMode="auto">
          <a:xfrm>
            <a:off x="739140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5" name="Oval 43"/>
          <p:cNvSpPr>
            <a:spLocks noChangeArrowheads="1"/>
          </p:cNvSpPr>
          <p:nvPr/>
        </p:nvSpPr>
        <p:spPr bwMode="auto">
          <a:xfrm>
            <a:off x="817245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6" name="Oval 44"/>
          <p:cNvSpPr>
            <a:spLocks noChangeArrowheads="1"/>
          </p:cNvSpPr>
          <p:nvPr/>
        </p:nvSpPr>
        <p:spPr bwMode="auto">
          <a:xfrm>
            <a:off x="9201150" y="45834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7" name="Rectangle 45"/>
          <p:cNvSpPr>
            <a:spLocks noChangeArrowheads="1"/>
          </p:cNvSpPr>
          <p:nvPr/>
        </p:nvSpPr>
        <p:spPr bwMode="auto">
          <a:xfrm>
            <a:off x="2743200" y="32880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8" name="Rectangle 46"/>
          <p:cNvSpPr>
            <a:spLocks noChangeArrowheads="1"/>
          </p:cNvSpPr>
          <p:nvPr/>
        </p:nvSpPr>
        <p:spPr bwMode="auto">
          <a:xfrm>
            <a:off x="4381500" y="3288054"/>
            <a:ext cx="285750" cy="3238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9" name="Rectangle 47"/>
          <p:cNvSpPr>
            <a:spLocks noChangeArrowheads="1"/>
          </p:cNvSpPr>
          <p:nvPr/>
        </p:nvSpPr>
        <p:spPr bwMode="auto">
          <a:xfrm>
            <a:off x="6115050" y="32499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0" name="Rectangle 48"/>
          <p:cNvSpPr>
            <a:spLocks noChangeArrowheads="1"/>
          </p:cNvSpPr>
          <p:nvPr/>
        </p:nvSpPr>
        <p:spPr bwMode="auto">
          <a:xfrm>
            <a:off x="7753350" y="32499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1" name="Oval 49"/>
          <p:cNvSpPr>
            <a:spLocks noChangeArrowheads="1"/>
          </p:cNvSpPr>
          <p:nvPr/>
        </p:nvSpPr>
        <p:spPr bwMode="auto">
          <a:xfrm>
            <a:off x="3695700" y="23736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2" name="Oval 50"/>
          <p:cNvSpPr>
            <a:spLocks noChangeArrowheads="1"/>
          </p:cNvSpPr>
          <p:nvPr/>
        </p:nvSpPr>
        <p:spPr bwMode="auto">
          <a:xfrm>
            <a:off x="7048500" y="23546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3" name="Rectangle 51"/>
          <p:cNvSpPr>
            <a:spLocks noChangeArrowheads="1"/>
          </p:cNvSpPr>
          <p:nvPr/>
        </p:nvSpPr>
        <p:spPr bwMode="auto">
          <a:xfrm>
            <a:off x="5429250" y="15354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4" name="Line 52"/>
          <p:cNvSpPr>
            <a:spLocks noChangeShapeType="1"/>
          </p:cNvSpPr>
          <p:nvPr/>
        </p:nvSpPr>
        <p:spPr bwMode="auto">
          <a:xfrm flipH="1">
            <a:off x="3905250" y="1859304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5" name="Line 53"/>
          <p:cNvSpPr>
            <a:spLocks noChangeShapeType="1"/>
          </p:cNvSpPr>
          <p:nvPr/>
        </p:nvSpPr>
        <p:spPr bwMode="auto">
          <a:xfrm>
            <a:off x="5543550" y="1878354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6" name="Line 54"/>
          <p:cNvSpPr>
            <a:spLocks noChangeShapeType="1"/>
          </p:cNvSpPr>
          <p:nvPr/>
        </p:nvSpPr>
        <p:spPr bwMode="auto">
          <a:xfrm flipH="1">
            <a:off x="2876550" y="2640354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7" name="Line 55"/>
          <p:cNvSpPr>
            <a:spLocks noChangeShapeType="1"/>
          </p:cNvSpPr>
          <p:nvPr/>
        </p:nvSpPr>
        <p:spPr bwMode="auto">
          <a:xfrm>
            <a:off x="3752850" y="2659404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8" name="Line 56"/>
          <p:cNvSpPr>
            <a:spLocks noChangeShapeType="1"/>
          </p:cNvSpPr>
          <p:nvPr/>
        </p:nvSpPr>
        <p:spPr bwMode="auto">
          <a:xfrm flipH="1">
            <a:off x="6229350" y="2602254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9" name="Line 57"/>
          <p:cNvSpPr>
            <a:spLocks noChangeShapeType="1"/>
          </p:cNvSpPr>
          <p:nvPr/>
        </p:nvSpPr>
        <p:spPr bwMode="auto">
          <a:xfrm>
            <a:off x="7181850" y="2640354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0" name="Line 58"/>
          <p:cNvSpPr>
            <a:spLocks noChangeShapeType="1"/>
          </p:cNvSpPr>
          <p:nvPr/>
        </p:nvSpPr>
        <p:spPr bwMode="auto">
          <a:xfrm flipH="1">
            <a:off x="2095500" y="3592854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1" name="Line 59"/>
          <p:cNvSpPr>
            <a:spLocks noChangeShapeType="1"/>
          </p:cNvSpPr>
          <p:nvPr/>
        </p:nvSpPr>
        <p:spPr bwMode="auto">
          <a:xfrm>
            <a:off x="2857500" y="3630954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2" name="Line 60"/>
          <p:cNvSpPr>
            <a:spLocks noChangeShapeType="1"/>
          </p:cNvSpPr>
          <p:nvPr/>
        </p:nvSpPr>
        <p:spPr bwMode="auto">
          <a:xfrm flipH="1">
            <a:off x="3771900" y="3592854"/>
            <a:ext cx="74295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3" name="Line 61"/>
          <p:cNvSpPr>
            <a:spLocks noChangeShapeType="1"/>
          </p:cNvSpPr>
          <p:nvPr/>
        </p:nvSpPr>
        <p:spPr bwMode="auto">
          <a:xfrm>
            <a:off x="4476750" y="3630954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4" name="Line 62"/>
          <p:cNvSpPr>
            <a:spLocks noChangeShapeType="1"/>
          </p:cNvSpPr>
          <p:nvPr/>
        </p:nvSpPr>
        <p:spPr bwMode="auto">
          <a:xfrm>
            <a:off x="4533900" y="3630954"/>
            <a:ext cx="66675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5" name="Line 63"/>
          <p:cNvSpPr>
            <a:spLocks noChangeShapeType="1"/>
          </p:cNvSpPr>
          <p:nvPr/>
        </p:nvSpPr>
        <p:spPr bwMode="auto">
          <a:xfrm>
            <a:off x="4552950" y="3669054"/>
            <a:ext cx="1371600" cy="933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6" name="Line 64"/>
          <p:cNvSpPr>
            <a:spLocks noChangeShapeType="1"/>
          </p:cNvSpPr>
          <p:nvPr/>
        </p:nvSpPr>
        <p:spPr bwMode="auto">
          <a:xfrm>
            <a:off x="6248400" y="3573804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7" name="Line 65"/>
          <p:cNvSpPr>
            <a:spLocks noChangeShapeType="1"/>
          </p:cNvSpPr>
          <p:nvPr/>
        </p:nvSpPr>
        <p:spPr bwMode="auto">
          <a:xfrm>
            <a:off x="6248400" y="3573804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8" name="Line 66"/>
          <p:cNvSpPr>
            <a:spLocks noChangeShapeType="1"/>
          </p:cNvSpPr>
          <p:nvPr/>
        </p:nvSpPr>
        <p:spPr bwMode="auto">
          <a:xfrm>
            <a:off x="7924800" y="3592854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9" name="Line 67"/>
          <p:cNvSpPr>
            <a:spLocks noChangeShapeType="1"/>
          </p:cNvSpPr>
          <p:nvPr/>
        </p:nvSpPr>
        <p:spPr bwMode="auto">
          <a:xfrm>
            <a:off x="7962900" y="3611904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0" name="Line 68"/>
          <p:cNvSpPr>
            <a:spLocks noChangeShapeType="1"/>
          </p:cNvSpPr>
          <p:nvPr/>
        </p:nvSpPr>
        <p:spPr bwMode="auto">
          <a:xfrm flipH="1">
            <a:off x="1885950" y="4926354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1" name="Line 69"/>
          <p:cNvSpPr>
            <a:spLocks noChangeShapeType="1"/>
          </p:cNvSpPr>
          <p:nvPr/>
        </p:nvSpPr>
        <p:spPr bwMode="auto">
          <a:xfrm>
            <a:off x="2024703" y="4950807"/>
            <a:ext cx="222629" cy="73669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2" name="Line 70"/>
          <p:cNvSpPr>
            <a:spLocks noChangeShapeType="1"/>
          </p:cNvSpPr>
          <p:nvPr/>
        </p:nvSpPr>
        <p:spPr bwMode="auto">
          <a:xfrm flipH="1">
            <a:off x="2711355" y="4926354"/>
            <a:ext cx="222345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3" name="Line 71"/>
          <p:cNvSpPr>
            <a:spLocks noChangeShapeType="1"/>
          </p:cNvSpPr>
          <p:nvPr/>
        </p:nvSpPr>
        <p:spPr bwMode="auto">
          <a:xfrm>
            <a:off x="2952750" y="4926354"/>
            <a:ext cx="263572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4" name="Line 72"/>
          <p:cNvSpPr>
            <a:spLocks noChangeShapeType="1"/>
          </p:cNvSpPr>
          <p:nvPr/>
        </p:nvSpPr>
        <p:spPr bwMode="auto">
          <a:xfrm flipH="1">
            <a:off x="3581400" y="4926354"/>
            <a:ext cx="2095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5" name="Line 73"/>
          <p:cNvSpPr>
            <a:spLocks noChangeShapeType="1"/>
          </p:cNvSpPr>
          <p:nvPr/>
        </p:nvSpPr>
        <p:spPr bwMode="auto">
          <a:xfrm flipH="1">
            <a:off x="3981450" y="4907304"/>
            <a:ext cx="47625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6" name="Line 74"/>
          <p:cNvSpPr>
            <a:spLocks noChangeShapeType="1"/>
          </p:cNvSpPr>
          <p:nvPr/>
        </p:nvSpPr>
        <p:spPr bwMode="auto">
          <a:xfrm>
            <a:off x="4476750" y="4907304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7" name="Line 75"/>
          <p:cNvSpPr>
            <a:spLocks noChangeShapeType="1"/>
          </p:cNvSpPr>
          <p:nvPr/>
        </p:nvSpPr>
        <p:spPr bwMode="auto">
          <a:xfrm>
            <a:off x="4476750" y="4926354"/>
            <a:ext cx="34290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8" name="Line 76"/>
          <p:cNvSpPr>
            <a:spLocks noChangeShapeType="1"/>
          </p:cNvSpPr>
          <p:nvPr/>
        </p:nvSpPr>
        <p:spPr bwMode="auto">
          <a:xfrm flipH="1">
            <a:off x="5208896" y="4869205"/>
            <a:ext cx="10804" cy="91383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9" name="Line 77"/>
          <p:cNvSpPr>
            <a:spLocks noChangeShapeType="1"/>
          </p:cNvSpPr>
          <p:nvPr/>
        </p:nvSpPr>
        <p:spPr bwMode="auto">
          <a:xfrm>
            <a:off x="5219700" y="4869205"/>
            <a:ext cx="412276" cy="95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0" name="Line 78"/>
          <p:cNvSpPr>
            <a:spLocks noChangeShapeType="1"/>
          </p:cNvSpPr>
          <p:nvPr/>
        </p:nvSpPr>
        <p:spPr bwMode="auto">
          <a:xfrm>
            <a:off x="5238751" y="4869205"/>
            <a:ext cx="816307" cy="9411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1" name="Line 79"/>
          <p:cNvSpPr>
            <a:spLocks noChangeShapeType="1"/>
          </p:cNvSpPr>
          <p:nvPr/>
        </p:nvSpPr>
        <p:spPr bwMode="auto">
          <a:xfrm>
            <a:off x="5981700" y="4850155"/>
            <a:ext cx="482790" cy="973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2" name="Line 80"/>
          <p:cNvSpPr>
            <a:spLocks noChangeShapeType="1"/>
          </p:cNvSpPr>
          <p:nvPr/>
        </p:nvSpPr>
        <p:spPr bwMode="auto">
          <a:xfrm>
            <a:off x="6000750" y="4869204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3" name="Line 81"/>
          <p:cNvSpPr>
            <a:spLocks noChangeShapeType="1"/>
          </p:cNvSpPr>
          <p:nvPr/>
        </p:nvSpPr>
        <p:spPr bwMode="auto">
          <a:xfrm>
            <a:off x="6781801" y="4907305"/>
            <a:ext cx="487907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4" name="Line 82"/>
          <p:cNvSpPr>
            <a:spLocks noChangeShapeType="1"/>
          </p:cNvSpPr>
          <p:nvPr/>
        </p:nvSpPr>
        <p:spPr bwMode="auto">
          <a:xfrm>
            <a:off x="6800850" y="4907305"/>
            <a:ext cx="782756" cy="903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5" name="Line 83"/>
          <p:cNvSpPr>
            <a:spLocks noChangeShapeType="1"/>
          </p:cNvSpPr>
          <p:nvPr/>
        </p:nvSpPr>
        <p:spPr bwMode="auto">
          <a:xfrm>
            <a:off x="6819900" y="4888255"/>
            <a:ext cx="1118548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6" name="Line 84"/>
          <p:cNvSpPr>
            <a:spLocks noChangeShapeType="1"/>
          </p:cNvSpPr>
          <p:nvPr/>
        </p:nvSpPr>
        <p:spPr bwMode="auto">
          <a:xfrm>
            <a:off x="7543800" y="4907305"/>
            <a:ext cx="845024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7" name="Line 85"/>
          <p:cNvSpPr>
            <a:spLocks noChangeShapeType="1"/>
          </p:cNvSpPr>
          <p:nvPr/>
        </p:nvSpPr>
        <p:spPr bwMode="auto">
          <a:xfrm>
            <a:off x="7590146" y="4918108"/>
            <a:ext cx="1249054" cy="91951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8" name="Line 86"/>
          <p:cNvSpPr>
            <a:spLocks noChangeShapeType="1"/>
          </p:cNvSpPr>
          <p:nvPr/>
        </p:nvSpPr>
        <p:spPr bwMode="auto">
          <a:xfrm>
            <a:off x="8330252" y="4893657"/>
            <a:ext cx="822846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9" name="Line 87"/>
          <p:cNvSpPr>
            <a:spLocks noChangeShapeType="1"/>
          </p:cNvSpPr>
          <p:nvPr/>
        </p:nvSpPr>
        <p:spPr bwMode="auto">
          <a:xfrm>
            <a:off x="8343900" y="4888255"/>
            <a:ext cx="1191336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0" name="Line 88"/>
          <p:cNvSpPr>
            <a:spLocks noChangeShapeType="1"/>
          </p:cNvSpPr>
          <p:nvPr/>
        </p:nvSpPr>
        <p:spPr bwMode="auto">
          <a:xfrm>
            <a:off x="9353550" y="4869205"/>
            <a:ext cx="495584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1" name="Line 89"/>
          <p:cNvSpPr>
            <a:spLocks noChangeShapeType="1"/>
          </p:cNvSpPr>
          <p:nvPr/>
        </p:nvSpPr>
        <p:spPr bwMode="auto">
          <a:xfrm>
            <a:off x="9372601" y="4869205"/>
            <a:ext cx="913263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31" name="Text Box 91"/>
          <p:cNvSpPr txBox="1">
            <a:spLocks noChangeArrowheads="1"/>
          </p:cNvSpPr>
          <p:nvPr/>
        </p:nvSpPr>
        <p:spPr bwMode="auto">
          <a:xfrm>
            <a:off x="2208861" y="45804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32" name="Text Box 92"/>
          <p:cNvSpPr txBox="1">
            <a:spLocks noChangeArrowheads="1"/>
          </p:cNvSpPr>
          <p:nvPr/>
        </p:nvSpPr>
        <p:spPr bwMode="auto">
          <a:xfrm>
            <a:off x="3048106" y="45804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33" name="Text Box 93"/>
          <p:cNvSpPr txBox="1">
            <a:spLocks noChangeArrowheads="1"/>
          </p:cNvSpPr>
          <p:nvPr/>
        </p:nvSpPr>
        <p:spPr bwMode="auto">
          <a:xfrm>
            <a:off x="3885261" y="45232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63934" name="Text Box 94"/>
          <p:cNvSpPr txBox="1">
            <a:spLocks noChangeArrowheads="1"/>
          </p:cNvSpPr>
          <p:nvPr/>
        </p:nvSpPr>
        <p:spPr bwMode="auto">
          <a:xfrm>
            <a:off x="4514956" y="45423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35" name="Text Box 95"/>
          <p:cNvSpPr txBox="1">
            <a:spLocks noChangeArrowheads="1"/>
          </p:cNvSpPr>
          <p:nvPr/>
        </p:nvSpPr>
        <p:spPr bwMode="auto">
          <a:xfrm>
            <a:off x="5276956" y="44280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36" name="Text Box 96"/>
          <p:cNvSpPr txBox="1">
            <a:spLocks noChangeArrowheads="1"/>
          </p:cNvSpPr>
          <p:nvPr/>
        </p:nvSpPr>
        <p:spPr bwMode="auto">
          <a:xfrm>
            <a:off x="6000856" y="440898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63937" name="Text Box 97"/>
          <p:cNvSpPr txBox="1">
            <a:spLocks noChangeArrowheads="1"/>
          </p:cNvSpPr>
          <p:nvPr/>
        </p:nvSpPr>
        <p:spPr bwMode="auto">
          <a:xfrm>
            <a:off x="6818961" y="44661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38" name="Text Box 98"/>
          <p:cNvSpPr txBox="1">
            <a:spLocks noChangeArrowheads="1"/>
          </p:cNvSpPr>
          <p:nvPr/>
        </p:nvSpPr>
        <p:spPr bwMode="auto">
          <a:xfrm>
            <a:off x="7600011" y="43327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39" name="Text Box 99"/>
          <p:cNvSpPr txBox="1">
            <a:spLocks noChangeArrowheads="1"/>
          </p:cNvSpPr>
          <p:nvPr/>
        </p:nvSpPr>
        <p:spPr bwMode="auto">
          <a:xfrm>
            <a:off x="8419161" y="43708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63940" name="Text Box 100"/>
          <p:cNvSpPr txBox="1">
            <a:spLocks noChangeArrowheads="1"/>
          </p:cNvSpPr>
          <p:nvPr/>
        </p:nvSpPr>
        <p:spPr bwMode="auto">
          <a:xfrm>
            <a:off x="9429856" y="4389930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941" name="Text Box 101"/>
          <p:cNvSpPr txBox="1">
            <a:spLocks noChangeArrowheads="1"/>
          </p:cNvSpPr>
          <p:nvPr/>
        </p:nvSpPr>
        <p:spPr bwMode="auto">
          <a:xfrm>
            <a:off x="3047061" y="31897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42" name="Text Box 102"/>
          <p:cNvSpPr txBox="1">
            <a:spLocks noChangeArrowheads="1"/>
          </p:cNvSpPr>
          <p:nvPr/>
        </p:nvSpPr>
        <p:spPr bwMode="auto">
          <a:xfrm>
            <a:off x="4761561" y="31897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63943" name="Text Box 103"/>
          <p:cNvSpPr txBox="1">
            <a:spLocks noChangeArrowheads="1"/>
          </p:cNvSpPr>
          <p:nvPr/>
        </p:nvSpPr>
        <p:spPr bwMode="auto">
          <a:xfrm>
            <a:off x="6418911" y="32088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44" name="Text Box 104"/>
          <p:cNvSpPr txBox="1">
            <a:spLocks noChangeArrowheads="1"/>
          </p:cNvSpPr>
          <p:nvPr/>
        </p:nvSpPr>
        <p:spPr bwMode="auto">
          <a:xfrm>
            <a:off x="8076261" y="32088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63945" name="Text Box 105"/>
          <p:cNvSpPr txBox="1">
            <a:spLocks noChangeArrowheads="1"/>
          </p:cNvSpPr>
          <p:nvPr/>
        </p:nvSpPr>
        <p:spPr bwMode="auto">
          <a:xfrm>
            <a:off x="4037661" y="233253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63946" name="Text Box 106"/>
          <p:cNvSpPr txBox="1">
            <a:spLocks noChangeArrowheads="1"/>
          </p:cNvSpPr>
          <p:nvPr/>
        </p:nvSpPr>
        <p:spPr bwMode="auto">
          <a:xfrm>
            <a:off x="7333311" y="21991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47" name="Text Box 107"/>
          <p:cNvSpPr txBox="1">
            <a:spLocks noChangeArrowheads="1"/>
          </p:cNvSpPr>
          <p:nvPr/>
        </p:nvSpPr>
        <p:spPr bwMode="auto">
          <a:xfrm>
            <a:off x="5771211" y="1475280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63948" name="Line 108"/>
          <p:cNvSpPr>
            <a:spLocks noChangeShapeType="1"/>
          </p:cNvSpPr>
          <p:nvPr/>
        </p:nvSpPr>
        <p:spPr bwMode="auto">
          <a:xfrm>
            <a:off x="6267450" y="1802154"/>
            <a:ext cx="685800" cy="323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49" name="Text Box 109"/>
          <p:cNvSpPr txBox="1">
            <a:spLocks noChangeArrowheads="1"/>
          </p:cNvSpPr>
          <p:nvPr/>
        </p:nvSpPr>
        <p:spPr bwMode="auto">
          <a:xfrm>
            <a:off x="8458141" y="1495123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极大</a:t>
            </a:r>
          </a:p>
        </p:txBody>
      </p:sp>
      <p:sp>
        <p:nvSpPr>
          <p:cNvPr id="163950" name="Text Box 110"/>
          <p:cNvSpPr txBox="1">
            <a:spLocks noChangeArrowheads="1"/>
          </p:cNvSpPr>
          <p:nvPr/>
        </p:nvSpPr>
        <p:spPr bwMode="auto">
          <a:xfrm>
            <a:off x="8553391" y="2295223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极小</a:t>
            </a:r>
          </a:p>
        </p:txBody>
      </p:sp>
      <p:sp>
        <p:nvSpPr>
          <p:cNvPr id="10344" name="Text Box 113"/>
          <p:cNvSpPr txBox="1">
            <a:spLocks noChangeArrowheads="1"/>
          </p:cNvSpPr>
          <p:nvPr/>
        </p:nvSpPr>
        <p:spPr bwMode="auto">
          <a:xfrm>
            <a:off x="2362200" y="3059455"/>
            <a:ext cx="43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10345" name="Text Box 114"/>
          <p:cNvSpPr txBox="1">
            <a:spLocks noChangeArrowheads="1"/>
          </p:cNvSpPr>
          <p:nvPr/>
        </p:nvSpPr>
        <p:spPr bwMode="auto">
          <a:xfrm>
            <a:off x="3295650" y="2106955"/>
            <a:ext cx="43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10348" name="Oval 117"/>
          <p:cNvSpPr>
            <a:spLocks noChangeArrowheads="1"/>
          </p:cNvSpPr>
          <p:nvPr/>
        </p:nvSpPr>
        <p:spPr bwMode="auto">
          <a:xfrm>
            <a:off x="3657600" y="46406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9" name="Oval 118"/>
          <p:cNvSpPr>
            <a:spLocks noChangeArrowheads="1"/>
          </p:cNvSpPr>
          <p:nvPr/>
        </p:nvSpPr>
        <p:spPr bwMode="auto">
          <a:xfrm>
            <a:off x="4343400" y="46406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0" name="Oval 119"/>
          <p:cNvSpPr>
            <a:spLocks noChangeArrowheads="1"/>
          </p:cNvSpPr>
          <p:nvPr/>
        </p:nvSpPr>
        <p:spPr bwMode="auto">
          <a:xfrm>
            <a:off x="508635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1" name="Oval 120"/>
          <p:cNvSpPr>
            <a:spLocks noChangeArrowheads="1"/>
          </p:cNvSpPr>
          <p:nvPr/>
        </p:nvSpPr>
        <p:spPr bwMode="auto">
          <a:xfrm>
            <a:off x="5791200" y="46215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2" name="Rectangle 121"/>
          <p:cNvSpPr>
            <a:spLocks noChangeArrowheads="1"/>
          </p:cNvSpPr>
          <p:nvPr/>
        </p:nvSpPr>
        <p:spPr bwMode="auto">
          <a:xfrm>
            <a:off x="4381500" y="328805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3" name="Line 122"/>
          <p:cNvSpPr>
            <a:spLocks noChangeShapeType="1"/>
          </p:cNvSpPr>
          <p:nvPr/>
        </p:nvSpPr>
        <p:spPr bwMode="auto">
          <a:xfrm flipH="1">
            <a:off x="3771900" y="3592854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4" name="Line 123"/>
          <p:cNvSpPr>
            <a:spLocks noChangeShapeType="1"/>
          </p:cNvSpPr>
          <p:nvPr/>
        </p:nvSpPr>
        <p:spPr bwMode="auto">
          <a:xfrm>
            <a:off x="4476750" y="3630954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5" name="Line 124"/>
          <p:cNvSpPr>
            <a:spLocks noChangeShapeType="1"/>
          </p:cNvSpPr>
          <p:nvPr/>
        </p:nvSpPr>
        <p:spPr bwMode="auto">
          <a:xfrm>
            <a:off x="4533900" y="3630954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6" name="Line 125"/>
          <p:cNvSpPr>
            <a:spLocks noChangeShapeType="1"/>
          </p:cNvSpPr>
          <p:nvPr/>
        </p:nvSpPr>
        <p:spPr bwMode="auto">
          <a:xfrm>
            <a:off x="4552950" y="3669054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7" name="Line 126"/>
          <p:cNvSpPr>
            <a:spLocks noChangeShapeType="1"/>
          </p:cNvSpPr>
          <p:nvPr/>
        </p:nvSpPr>
        <p:spPr bwMode="auto">
          <a:xfrm flipH="1">
            <a:off x="3581400" y="4926354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8" name="Line 127"/>
          <p:cNvSpPr>
            <a:spLocks noChangeShapeType="1"/>
          </p:cNvSpPr>
          <p:nvPr/>
        </p:nvSpPr>
        <p:spPr bwMode="auto">
          <a:xfrm flipH="1">
            <a:off x="3980598" y="4907304"/>
            <a:ext cx="477103" cy="8484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9" name="Line 128"/>
          <p:cNvSpPr>
            <a:spLocks noChangeShapeType="1"/>
          </p:cNvSpPr>
          <p:nvPr/>
        </p:nvSpPr>
        <p:spPr bwMode="auto">
          <a:xfrm>
            <a:off x="4476750" y="4907304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60" name="Line 129"/>
          <p:cNvSpPr>
            <a:spLocks noChangeShapeType="1"/>
          </p:cNvSpPr>
          <p:nvPr/>
        </p:nvSpPr>
        <p:spPr bwMode="auto">
          <a:xfrm>
            <a:off x="4476750" y="4926355"/>
            <a:ext cx="336360" cy="85668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1793875" y="5712271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46" name="Text Box 14"/>
          <p:cNvSpPr txBox="1">
            <a:spLocks noChangeArrowheads="1"/>
          </p:cNvSpPr>
          <p:nvPr/>
        </p:nvSpPr>
        <p:spPr bwMode="auto">
          <a:xfrm>
            <a:off x="2136775" y="56948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10247" name="Text Box 15"/>
          <p:cNvSpPr txBox="1">
            <a:spLocks noChangeArrowheads="1"/>
          </p:cNvSpPr>
          <p:nvPr/>
        </p:nvSpPr>
        <p:spPr bwMode="auto">
          <a:xfrm>
            <a:off x="2484439" y="572342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248" name="Text Box 16"/>
          <p:cNvSpPr txBox="1">
            <a:spLocks noChangeArrowheads="1"/>
          </p:cNvSpPr>
          <p:nvPr/>
        </p:nvSpPr>
        <p:spPr bwMode="auto">
          <a:xfrm>
            <a:off x="3089275" y="57520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0249" name="Text Box 17"/>
          <p:cNvSpPr txBox="1">
            <a:spLocks noChangeArrowheads="1"/>
          </p:cNvSpPr>
          <p:nvPr/>
        </p:nvSpPr>
        <p:spPr bwMode="auto">
          <a:xfrm>
            <a:off x="3432175" y="57520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0250" name="Text Box 18"/>
          <p:cNvSpPr txBox="1">
            <a:spLocks noChangeArrowheads="1"/>
          </p:cNvSpPr>
          <p:nvPr/>
        </p:nvSpPr>
        <p:spPr bwMode="auto">
          <a:xfrm>
            <a:off x="3779839" y="578057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251" name="Text Box 19"/>
          <p:cNvSpPr txBox="1">
            <a:spLocks noChangeArrowheads="1"/>
          </p:cNvSpPr>
          <p:nvPr/>
        </p:nvSpPr>
        <p:spPr bwMode="auto">
          <a:xfrm>
            <a:off x="4370389" y="5771055"/>
            <a:ext cx="1936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52" name="Text Box 20"/>
          <p:cNvSpPr txBox="1">
            <a:spLocks noChangeArrowheads="1"/>
          </p:cNvSpPr>
          <p:nvPr/>
        </p:nvSpPr>
        <p:spPr bwMode="auto">
          <a:xfrm>
            <a:off x="4694239" y="5780580"/>
            <a:ext cx="2317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0253" name="Text Box 21"/>
          <p:cNvSpPr txBox="1">
            <a:spLocks noChangeArrowheads="1"/>
          </p:cNvSpPr>
          <p:nvPr/>
        </p:nvSpPr>
        <p:spPr bwMode="auto">
          <a:xfrm>
            <a:off x="5089525" y="5799629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0254" name="Text Box 22"/>
          <p:cNvSpPr txBox="1">
            <a:spLocks noChangeArrowheads="1"/>
          </p:cNvSpPr>
          <p:nvPr/>
        </p:nvSpPr>
        <p:spPr bwMode="auto">
          <a:xfrm>
            <a:off x="5418139" y="581867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255" name="Text Box 23"/>
          <p:cNvSpPr txBox="1">
            <a:spLocks noChangeArrowheads="1"/>
          </p:cNvSpPr>
          <p:nvPr/>
        </p:nvSpPr>
        <p:spPr bwMode="auto">
          <a:xfrm>
            <a:off x="5946775" y="58282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56" name="Text Box 24"/>
          <p:cNvSpPr txBox="1">
            <a:spLocks noChangeArrowheads="1"/>
          </p:cNvSpPr>
          <p:nvPr/>
        </p:nvSpPr>
        <p:spPr bwMode="auto">
          <a:xfrm>
            <a:off x="6275389" y="581867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0257" name="Text Box 25"/>
          <p:cNvSpPr txBox="1">
            <a:spLocks noChangeArrowheads="1"/>
          </p:cNvSpPr>
          <p:nvPr/>
        </p:nvSpPr>
        <p:spPr bwMode="auto">
          <a:xfrm>
            <a:off x="6829425" y="58472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0258" name="Text Box 26"/>
          <p:cNvSpPr txBox="1">
            <a:spLocks noChangeArrowheads="1"/>
          </p:cNvSpPr>
          <p:nvPr/>
        </p:nvSpPr>
        <p:spPr bwMode="auto">
          <a:xfrm>
            <a:off x="7146925" y="582820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259" name="Text Box 27"/>
          <p:cNvSpPr txBox="1">
            <a:spLocks noChangeArrowheads="1"/>
          </p:cNvSpPr>
          <p:nvPr/>
        </p:nvSpPr>
        <p:spPr bwMode="auto">
          <a:xfrm>
            <a:off x="7456489" y="580915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10260" name="Text Box 28"/>
          <p:cNvSpPr txBox="1">
            <a:spLocks noChangeArrowheads="1"/>
          </p:cNvSpPr>
          <p:nvPr/>
        </p:nvSpPr>
        <p:spPr bwMode="auto">
          <a:xfrm>
            <a:off x="7823200" y="58091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0261" name="Text Box 29"/>
          <p:cNvSpPr txBox="1">
            <a:spLocks noChangeArrowheads="1"/>
          </p:cNvSpPr>
          <p:nvPr/>
        </p:nvSpPr>
        <p:spPr bwMode="auto">
          <a:xfrm>
            <a:off x="8180389" y="583772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0262" name="Text Box 30"/>
          <p:cNvSpPr txBox="1">
            <a:spLocks noChangeArrowheads="1"/>
          </p:cNvSpPr>
          <p:nvPr/>
        </p:nvSpPr>
        <p:spPr bwMode="auto">
          <a:xfrm>
            <a:off x="8709025" y="58472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0263" name="Text Box 31"/>
          <p:cNvSpPr txBox="1">
            <a:spLocks noChangeArrowheads="1"/>
          </p:cNvSpPr>
          <p:nvPr/>
        </p:nvSpPr>
        <p:spPr bwMode="auto">
          <a:xfrm>
            <a:off x="9037639" y="582820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0264" name="Text Box 32"/>
          <p:cNvSpPr txBox="1">
            <a:spLocks noChangeArrowheads="1"/>
          </p:cNvSpPr>
          <p:nvPr/>
        </p:nvSpPr>
        <p:spPr bwMode="auto">
          <a:xfrm>
            <a:off x="9399589" y="580915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10265" name="Text Box 33"/>
          <p:cNvSpPr txBox="1">
            <a:spLocks noChangeArrowheads="1"/>
          </p:cNvSpPr>
          <p:nvPr/>
        </p:nvSpPr>
        <p:spPr bwMode="auto">
          <a:xfrm>
            <a:off x="9723439" y="5809154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9</a:t>
            </a:r>
          </a:p>
        </p:txBody>
      </p:sp>
      <p:sp>
        <p:nvSpPr>
          <p:cNvPr id="10266" name="Text Box 34"/>
          <p:cNvSpPr txBox="1">
            <a:spLocks noChangeArrowheads="1"/>
          </p:cNvSpPr>
          <p:nvPr/>
        </p:nvSpPr>
        <p:spPr bwMode="auto">
          <a:xfrm>
            <a:off x="10074276" y="5799629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0346" name="Text Box 115"/>
          <p:cNvSpPr txBox="1">
            <a:spLocks noChangeArrowheads="1"/>
          </p:cNvSpPr>
          <p:nvPr/>
        </p:nvSpPr>
        <p:spPr bwMode="auto">
          <a:xfrm>
            <a:off x="4346575" y="577105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0347" name="Text Box 116"/>
          <p:cNvSpPr txBox="1">
            <a:spLocks noChangeArrowheads="1"/>
          </p:cNvSpPr>
          <p:nvPr/>
        </p:nvSpPr>
        <p:spPr bwMode="auto">
          <a:xfrm>
            <a:off x="4689475" y="5780579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18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 smtClean="0"/>
              <a:t>极小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极大模型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2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1" grpId="0" autoUpdateAnimBg="0"/>
      <p:bldP spid="163932" grpId="0" autoUpdateAnimBg="0"/>
      <p:bldP spid="163933" grpId="0" autoUpdateAnimBg="0"/>
      <p:bldP spid="163934" grpId="0" autoUpdateAnimBg="0"/>
      <p:bldP spid="163935" grpId="0" autoUpdateAnimBg="0"/>
      <p:bldP spid="163936" grpId="0" autoUpdateAnimBg="0"/>
      <p:bldP spid="163937" grpId="0" autoUpdateAnimBg="0"/>
      <p:bldP spid="163938" grpId="0" autoUpdateAnimBg="0"/>
      <p:bldP spid="163939" grpId="0" autoUpdateAnimBg="0"/>
      <p:bldP spid="163940" grpId="0" autoUpdateAnimBg="0"/>
      <p:bldP spid="163941" grpId="0" autoUpdateAnimBg="0"/>
      <p:bldP spid="163942" grpId="0" autoUpdateAnimBg="0"/>
      <p:bldP spid="163943" grpId="0" autoUpdateAnimBg="0"/>
      <p:bldP spid="163944" grpId="0" autoUpdateAnimBg="0"/>
      <p:bldP spid="163945" grpId="0" autoUpdateAnimBg="0"/>
      <p:bldP spid="163946" grpId="0" autoUpdateAnimBg="0"/>
      <p:bldP spid="163947" grpId="0" autoUpdateAnimBg="0"/>
      <p:bldP spid="163948" grpId="0" animBg="1"/>
      <p:bldP spid="163949" grpId="0"/>
      <p:bldP spid="1639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限定深度就可以穷举吗？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lvl="0"/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深蓝每下一步棋，搜索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如果搜索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步内的所有可能，需要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3" y="3383261"/>
            <a:ext cx="4628456" cy="31420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01" y="3383260"/>
            <a:ext cx="4948162" cy="314208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106516" y="1626669"/>
            <a:ext cx="5724525" cy="4829175"/>
            <a:chOff x="3233737" y="1014412"/>
            <a:chExt cx="5724525" cy="48291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3737" y="1014412"/>
              <a:ext cx="5724525" cy="48291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8273" y="3642608"/>
              <a:ext cx="2053098" cy="145799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718462" y="3586039"/>
              <a:ext cx="620202" cy="9303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61082" y="3974040"/>
              <a:ext cx="307191" cy="39756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610941" y="3397551"/>
              <a:ext cx="307191" cy="39756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2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/>
              <a:t>极</a:t>
            </a:r>
            <a:r>
              <a:rPr lang="zh-CN" altLang="en-US" dirty="0" smtClean="0"/>
              <a:t>小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极大模型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模仿了人类下棋的思考过程</a:t>
            </a:r>
            <a:endParaRPr lang="en-US" altLang="zh-CN" dirty="0"/>
          </a:p>
          <a:p>
            <a:r>
              <a:rPr lang="zh-CN" altLang="en-US" smtClean="0"/>
              <a:t>有限深度内的穷举也行不通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2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A21B8-5EBD-45B2-B26D-8773C75AFD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极小</a:t>
            </a:r>
            <a:r>
              <a:rPr lang="en-US" altLang="zh-CN" dirty="0"/>
              <a:t>-</a:t>
            </a:r>
            <a:r>
              <a:rPr lang="zh-CN" altLang="en-US" dirty="0"/>
              <a:t>极大</a:t>
            </a:r>
            <a:r>
              <a:rPr lang="zh-CN" altLang="en-US" dirty="0" smtClean="0"/>
              <a:t>模型存在的问题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31" y="1849133"/>
            <a:ext cx="7397883" cy="41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2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人如何处理这个问题呢？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21972"/>
            <a:ext cx="10363200" cy="4572000"/>
          </a:xfrm>
        </p:spPr>
        <p:txBody>
          <a:bodyPr/>
          <a:lstStyle/>
          <a:p>
            <a:r>
              <a:rPr lang="zh-CN" altLang="en-US" dirty="0" smtClean="0"/>
              <a:t>只在少数可能的走步范围内考虑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95" y="2455822"/>
            <a:ext cx="8459721" cy="36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A21B8-5EBD-45B2-B26D-8773C75AFD4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118" name="Freeform 111"/>
          <p:cNvSpPr>
            <a:spLocks/>
          </p:cNvSpPr>
          <p:nvPr/>
        </p:nvSpPr>
        <p:spPr bwMode="auto">
          <a:xfrm>
            <a:off x="3001938" y="5125891"/>
            <a:ext cx="419100" cy="819150"/>
          </a:xfrm>
          <a:custGeom>
            <a:avLst/>
            <a:gdLst>
              <a:gd name="T0" fmla="*/ 2147483647 w 264"/>
              <a:gd name="T1" fmla="*/ 2147483647 h 516"/>
              <a:gd name="T2" fmla="*/ 2147483647 w 264"/>
              <a:gd name="T3" fmla="*/ 0 h 516"/>
              <a:gd name="T4" fmla="*/ 2147483647 w 264"/>
              <a:gd name="T5" fmla="*/ 0 h 516"/>
              <a:gd name="T6" fmla="*/ 2147483647 w 264"/>
              <a:gd name="T7" fmla="*/ 2147483647 h 516"/>
              <a:gd name="T8" fmla="*/ 2147483647 w 264"/>
              <a:gd name="T9" fmla="*/ 2147483647 h 516"/>
              <a:gd name="T10" fmla="*/ 2147483647 w 264"/>
              <a:gd name="T11" fmla="*/ 2147483647 h 516"/>
              <a:gd name="T12" fmla="*/ 2147483647 w 264"/>
              <a:gd name="T13" fmla="*/ 2147483647 h 516"/>
              <a:gd name="T14" fmla="*/ 0 w 264"/>
              <a:gd name="T15" fmla="*/ 2147483647 h 516"/>
              <a:gd name="T16" fmla="*/ 2147483647 w 264"/>
              <a:gd name="T17" fmla="*/ 2147483647 h 516"/>
              <a:gd name="T18" fmla="*/ 2147483647 w 264"/>
              <a:gd name="T19" fmla="*/ 2147483647 h 516"/>
              <a:gd name="T20" fmla="*/ 2147483647 w 264"/>
              <a:gd name="T21" fmla="*/ 2147483647 h 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4"/>
              <a:gd name="T34" fmla="*/ 0 h 516"/>
              <a:gd name="T35" fmla="*/ 264 w 264"/>
              <a:gd name="T36" fmla="*/ 516 h 51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4" h="516">
                <a:moveTo>
                  <a:pt x="12" y="60"/>
                </a:moveTo>
                <a:lnTo>
                  <a:pt x="84" y="0"/>
                </a:lnTo>
                <a:lnTo>
                  <a:pt x="156" y="0"/>
                </a:lnTo>
                <a:lnTo>
                  <a:pt x="264" y="60"/>
                </a:lnTo>
                <a:lnTo>
                  <a:pt x="252" y="204"/>
                </a:lnTo>
                <a:lnTo>
                  <a:pt x="252" y="408"/>
                </a:lnTo>
                <a:lnTo>
                  <a:pt x="156" y="516"/>
                </a:lnTo>
                <a:lnTo>
                  <a:pt x="0" y="480"/>
                </a:lnTo>
                <a:lnTo>
                  <a:pt x="12" y="336"/>
                </a:lnTo>
                <a:lnTo>
                  <a:pt x="12" y="204"/>
                </a:lnTo>
                <a:lnTo>
                  <a:pt x="12" y="6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Freeform 112"/>
          <p:cNvSpPr>
            <a:spLocks/>
          </p:cNvSpPr>
          <p:nvPr/>
        </p:nvSpPr>
        <p:spPr bwMode="auto">
          <a:xfrm>
            <a:off x="3708532" y="3521226"/>
            <a:ext cx="3409950" cy="2609850"/>
          </a:xfrm>
          <a:custGeom>
            <a:avLst/>
            <a:gdLst>
              <a:gd name="T0" fmla="*/ 2147483647 w 2148"/>
              <a:gd name="T1" fmla="*/ 2147483647 h 1644"/>
              <a:gd name="T2" fmla="*/ 2147483647 w 2148"/>
              <a:gd name="T3" fmla="*/ 2147483647 h 1644"/>
              <a:gd name="T4" fmla="*/ 2147483647 w 2148"/>
              <a:gd name="T5" fmla="*/ 2147483647 h 1644"/>
              <a:gd name="T6" fmla="*/ 2147483647 w 2148"/>
              <a:gd name="T7" fmla="*/ 0 h 1644"/>
              <a:gd name="T8" fmla="*/ 2147483647 w 2148"/>
              <a:gd name="T9" fmla="*/ 0 h 1644"/>
              <a:gd name="T10" fmla="*/ 2147483647 w 2148"/>
              <a:gd name="T11" fmla="*/ 2147483647 h 1644"/>
              <a:gd name="T12" fmla="*/ 2147483647 w 2148"/>
              <a:gd name="T13" fmla="*/ 2147483647 h 1644"/>
              <a:gd name="T14" fmla="*/ 2147483647 w 2148"/>
              <a:gd name="T15" fmla="*/ 2147483647 h 1644"/>
              <a:gd name="T16" fmla="*/ 2147483647 w 2148"/>
              <a:gd name="T17" fmla="*/ 2147483647 h 1644"/>
              <a:gd name="T18" fmla="*/ 2147483647 w 2148"/>
              <a:gd name="T19" fmla="*/ 2147483647 h 1644"/>
              <a:gd name="T20" fmla="*/ 2147483647 w 2148"/>
              <a:gd name="T21" fmla="*/ 2147483647 h 1644"/>
              <a:gd name="T22" fmla="*/ 2147483647 w 2148"/>
              <a:gd name="T23" fmla="*/ 2147483647 h 1644"/>
              <a:gd name="T24" fmla="*/ 2147483647 w 2148"/>
              <a:gd name="T25" fmla="*/ 2147483647 h 1644"/>
              <a:gd name="T26" fmla="*/ 2147483647 w 2148"/>
              <a:gd name="T27" fmla="*/ 2147483647 h 1644"/>
              <a:gd name="T28" fmla="*/ 2147483647 w 2148"/>
              <a:gd name="T29" fmla="*/ 2147483647 h 1644"/>
              <a:gd name="T30" fmla="*/ 2147483647 w 2148"/>
              <a:gd name="T31" fmla="*/ 2147483647 h 1644"/>
              <a:gd name="T32" fmla="*/ 2147483647 w 2148"/>
              <a:gd name="T33" fmla="*/ 2147483647 h 1644"/>
              <a:gd name="T34" fmla="*/ 2147483647 w 2148"/>
              <a:gd name="T35" fmla="*/ 2147483647 h 1644"/>
              <a:gd name="T36" fmla="*/ 0 w 2148"/>
              <a:gd name="T37" fmla="*/ 2147483647 h 1644"/>
              <a:gd name="T38" fmla="*/ 2147483647 w 2148"/>
              <a:gd name="T39" fmla="*/ 2147483647 h 1644"/>
              <a:gd name="T40" fmla="*/ 2147483647 w 2148"/>
              <a:gd name="T41" fmla="*/ 2147483647 h 1644"/>
              <a:gd name="T42" fmla="*/ 2147483647 w 2148"/>
              <a:gd name="T43" fmla="*/ 2147483647 h 1644"/>
              <a:gd name="T44" fmla="*/ 2147483647 w 2148"/>
              <a:gd name="T45" fmla="*/ 2147483647 h 164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148"/>
              <a:gd name="T70" fmla="*/ 0 h 1644"/>
              <a:gd name="T71" fmla="*/ 2148 w 2148"/>
              <a:gd name="T72" fmla="*/ 1644 h 164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148" h="1644">
                <a:moveTo>
                  <a:pt x="360" y="168"/>
                </a:moveTo>
                <a:lnTo>
                  <a:pt x="504" y="60"/>
                </a:lnTo>
                <a:lnTo>
                  <a:pt x="672" y="24"/>
                </a:lnTo>
                <a:lnTo>
                  <a:pt x="960" y="0"/>
                </a:lnTo>
                <a:lnTo>
                  <a:pt x="1104" y="0"/>
                </a:lnTo>
                <a:lnTo>
                  <a:pt x="1272" y="36"/>
                </a:lnTo>
                <a:lnTo>
                  <a:pt x="1524" y="192"/>
                </a:lnTo>
                <a:lnTo>
                  <a:pt x="1680" y="480"/>
                </a:lnTo>
                <a:lnTo>
                  <a:pt x="1716" y="540"/>
                </a:lnTo>
                <a:lnTo>
                  <a:pt x="1872" y="696"/>
                </a:lnTo>
                <a:lnTo>
                  <a:pt x="1992" y="864"/>
                </a:lnTo>
                <a:lnTo>
                  <a:pt x="2088" y="996"/>
                </a:lnTo>
                <a:lnTo>
                  <a:pt x="2148" y="1080"/>
                </a:lnTo>
                <a:lnTo>
                  <a:pt x="2148" y="1392"/>
                </a:lnTo>
                <a:lnTo>
                  <a:pt x="2076" y="1608"/>
                </a:lnTo>
                <a:lnTo>
                  <a:pt x="1092" y="1596"/>
                </a:lnTo>
                <a:lnTo>
                  <a:pt x="336" y="1644"/>
                </a:lnTo>
                <a:lnTo>
                  <a:pt x="24" y="1560"/>
                </a:lnTo>
                <a:lnTo>
                  <a:pt x="0" y="1296"/>
                </a:lnTo>
                <a:lnTo>
                  <a:pt x="12" y="840"/>
                </a:lnTo>
                <a:lnTo>
                  <a:pt x="192" y="636"/>
                </a:lnTo>
                <a:lnTo>
                  <a:pt x="360" y="456"/>
                </a:lnTo>
                <a:lnTo>
                  <a:pt x="360" y="168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Oval 35"/>
          <p:cNvSpPr>
            <a:spLocks noChangeArrowheads="1"/>
          </p:cNvSpPr>
          <p:nvPr/>
        </p:nvSpPr>
        <p:spPr bwMode="auto">
          <a:xfrm>
            <a:off x="2800350" y="4171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" name="Oval 36"/>
          <p:cNvSpPr>
            <a:spLocks noChangeArrowheads="1"/>
          </p:cNvSpPr>
          <p:nvPr/>
        </p:nvSpPr>
        <p:spPr bwMode="auto">
          <a:xfrm>
            <a:off x="1924050" y="4171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Oval 37"/>
          <p:cNvSpPr>
            <a:spLocks noChangeArrowheads="1"/>
          </p:cNvSpPr>
          <p:nvPr/>
        </p:nvSpPr>
        <p:spPr bwMode="auto">
          <a:xfrm>
            <a:off x="3657600" y="415290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Oval 38"/>
          <p:cNvSpPr>
            <a:spLocks noChangeArrowheads="1"/>
          </p:cNvSpPr>
          <p:nvPr/>
        </p:nvSpPr>
        <p:spPr bwMode="auto">
          <a:xfrm>
            <a:off x="4343400" y="415290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" name="Oval 39"/>
          <p:cNvSpPr>
            <a:spLocks noChangeArrowheads="1"/>
          </p:cNvSpPr>
          <p:nvPr/>
        </p:nvSpPr>
        <p:spPr bwMode="auto">
          <a:xfrm>
            <a:off x="5086350" y="413385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5" name="Oval 40"/>
          <p:cNvSpPr>
            <a:spLocks noChangeArrowheads="1"/>
          </p:cNvSpPr>
          <p:nvPr/>
        </p:nvSpPr>
        <p:spPr bwMode="auto">
          <a:xfrm>
            <a:off x="5791200" y="4133850"/>
            <a:ext cx="247650" cy="26670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" name="Oval 41"/>
          <p:cNvSpPr>
            <a:spLocks noChangeArrowheads="1"/>
          </p:cNvSpPr>
          <p:nvPr/>
        </p:nvSpPr>
        <p:spPr bwMode="auto">
          <a:xfrm>
            <a:off x="66103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Oval 42"/>
          <p:cNvSpPr>
            <a:spLocks noChangeArrowheads="1"/>
          </p:cNvSpPr>
          <p:nvPr/>
        </p:nvSpPr>
        <p:spPr bwMode="auto">
          <a:xfrm>
            <a:off x="739140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" name="Oval 43"/>
          <p:cNvSpPr>
            <a:spLocks noChangeArrowheads="1"/>
          </p:cNvSpPr>
          <p:nvPr/>
        </p:nvSpPr>
        <p:spPr bwMode="auto">
          <a:xfrm>
            <a:off x="81724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9" name="Oval 44"/>
          <p:cNvSpPr>
            <a:spLocks noChangeArrowheads="1"/>
          </p:cNvSpPr>
          <p:nvPr/>
        </p:nvSpPr>
        <p:spPr bwMode="auto">
          <a:xfrm>
            <a:off x="9201150" y="40957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0" name="Rectangle 45"/>
          <p:cNvSpPr>
            <a:spLocks noChangeArrowheads="1"/>
          </p:cNvSpPr>
          <p:nvPr/>
        </p:nvSpPr>
        <p:spPr bwMode="auto">
          <a:xfrm>
            <a:off x="2743200" y="28003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1" name="Rectangle 46"/>
          <p:cNvSpPr>
            <a:spLocks noChangeArrowheads="1"/>
          </p:cNvSpPr>
          <p:nvPr/>
        </p:nvSpPr>
        <p:spPr bwMode="auto">
          <a:xfrm>
            <a:off x="4381500" y="2800350"/>
            <a:ext cx="285750" cy="3238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Rectangle 47"/>
          <p:cNvSpPr>
            <a:spLocks noChangeArrowheads="1"/>
          </p:cNvSpPr>
          <p:nvPr/>
        </p:nvSpPr>
        <p:spPr bwMode="auto">
          <a:xfrm>
            <a:off x="6115050" y="27622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Rectangle 48"/>
          <p:cNvSpPr>
            <a:spLocks noChangeArrowheads="1"/>
          </p:cNvSpPr>
          <p:nvPr/>
        </p:nvSpPr>
        <p:spPr bwMode="auto">
          <a:xfrm>
            <a:off x="7753350" y="27622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Oval 49"/>
          <p:cNvSpPr>
            <a:spLocks noChangeArrowheads="1"/>
          </p:cNvSpPr>
          <p:nvPr/>
        </p:nvSpPr>
        <p:spPr bwMode="auto">
          <a:xfrm>
            <a:off x="3695700" y="18859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Oval 50"/>
          <p:cNvSpPr>
            <a:spLocks noChangeArrowheads="1"/>
          </p:cNvSpPr>
          <p:nvPr/>
        </p:nvSpPr>
        <p:spPr bwMode="auto">
          <a:xfrm>
            <a:off x="7048500" y="1866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Rectangle 51"/>
          <p:cNvSpPr>
            <a:spLocks noChangeArrowheads="1"/>
          </p:cNvSpPr>
          <p:nvPr/>
        </p:nvSpPr>
        <p:spPr bwMode="auto">
          <a:xfrm>
            <a:off x="5429250" y="10477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Line 52"/>
          <p:cNvSpPr>
            <a:spLocks noChangeShapeType="1"/>
          </p:cNvSpPr>
          <p:nvPr/>
        </p:nvSpPr>
        <p:spPr bwMode="auto">
          <a:xfrm flipH="1">
            <a:off x="3905250" y="1371600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Line 53"/>
          <p:cNvSpPr>
            <a:spLocks noChangeShapeType="1"/>
          </p:cNvSpPr>
          <p:nvPr/>
        </p:nvSpPr>
        <p:spPr bwMode="auto">
          <a:xfrm>
            <a:off x="5543550" y="1390650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Line 54"/>
          <p:cNvSpPr>
            <a:spLocks noChangeShapeType="1"/>
          </p:cNvSpPr>
          <p:nvPr/>
        </p:nvSpPr>
        <p:spPr bwMode="auto">
          <a:xfrm flipH="1">
            <a:off x="2876550" y="2152650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Line 55"/>
          <p:cNvSpPr>
            <a:spLocks noChangeShapeType="1"/>
          </p:cNvSpPr>
          <p:nvPr/>
        </p:nvSpPr>
        <p:spPr bwMode="auto">
          <a:xfrm>
            <a:off x="3752850" y="2171700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" name="Line 56"/>
          <p:cNvSpPr>
            <a:spLocks noChangeShapeType="1"/>
          </p:cNvSpPr>
          <p:nvPr/>
        </p:nvSpPr>
        <p:spPr bwMode="auto">
          <a:xfrm flipH="1">
            <a:off x="6229350" y="2114550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" name="Line 57"/>
          <p:cNvSpPr>
            <a:spLocks noChangeShapeType="1"/>
          </p:cNvSpPr>
          <p:nvPr/>
        </p:nvSpPr>
        <p:spPr bwMode="auto">
          <a:xfrm>
            <a:off x="7181850" y="2152650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" name="Line 58"/>
          <p:cNvSpPr>
            <a:spLocks noChangeShapeType="1"/>
          </p:cNvSpPr>
          <p:nvPr/>
        </p:nvSpPr>
        <p:spPr bwMode="auto">
          <a:xfrm flipH="1">
            <a:off x="2095500" y="3105150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4" name="Line 59"/>
          <p:cNvSpPr>
            <a:spLocks noChangeShapeType="1"/>
          </p:cNvSpPr>
          <p:nvPr/>
        </p:nvSpPr>
        <p:spPr bwMode="auto">
          <a:xfrm>
            <a:off x="2857500" y="3143250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" name="Line 60"/>
          <p:cNvSpPr>
            <a:spLocks noChangeShapeType="1"/>
          </p:cNvSpPr>
          <p:nvPr/>
        </p:nvSpPr>
        <p:spPr bwMode="auto">
          <a:xfrm flipH="1">
            <a:off x="3771900" y="3105150"/>
            <a:ext cx="74295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" name="Line 61"/>
          <p:cNvSpPr>
            <a:spLocks noChangeShapeType="1"/>
          </p:cNvSpPr>
          <p:nvPr/>
        </p:nvSpPr>
        <p:spPr bwMode="auto">
          <a:xfrm>
            <a:off x="4476750" y="3143250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Line 62"/>
          <p:cNvSpPr>
            <a:spLocks noChangeShapeType="1"/>
          </p:cNvSpPr>
          <p:nvPr/>
        </p:nvSpPr>
        <p:spPr bwMode="auto">
          <a:xfrm>
            <a:off x="4533900" y="3143250"/>
            <a:ext cx="66675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8" name="Line 63"/>
          <p:cNvSpPr>
            <a:spLocks noChangeShapeType="1"/>
          </p:cNvSpPr>
          <p:nvPr/>
        </p:nvSpPr>
        <p:spPr bwMode="auto">
          <a:xfrm>
            <a:off x="4552950" y="3181350"/>
            <a:ext cx="1371600" cy="933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9" name="Line 64"/>
          <p:cNvSpPr>
            <a:spLocks noChangeShapeType="1"/>
          </p:cNvSpPr>
          <p:nvPr/>
        </p:nvSpPr>
        <p:spPr bwMode="auto">
          <a:xfrm>
            <a:off x="6248400" y="3086100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Line 65"/>
          <p:cNvSpPr>
            <a:spLocks noChangeShapeType="1"/>
          </p:cNvSpPr>
          <p:nvPr/>
        </p:nvSpPr>
        <p:spPr bwMode="auto">
          <a:xfrm>
            <a:off x="6248400" y="3086100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1" name="Line 66"/>
          <p:cNvSpPr>
            <a:spLocks noChangeShapeType="1"/>
          </p:cNvSpPr>
          <p:nvPr/>
        </p:nvSpPr>
        <p:spPr bwMode="auto">
          <a:xfrm>
            <a:off x="7924800" y="3105150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" name="Line 67"/>
          <p:cNvSpPr>
            <a:spLocks noChangeShapeType="1"/>
          </p:cNvSpPr>
          <p:nvPr/>
        </p:nvSpPr>
        <p:spPr bwMode="auto">
          <a:xfrm>
            <a:off x="7962900" y="3124200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" name="Line 68"/>
          <p:cNvSpPr>
            <a:spLocks noChangeShapeType="1"/>
          </p:cNvSpPr>
          <p:nvPr/>
        </p:nvSpPr>
        <p:spPr bwMode="auto">
          <a:xfrm flipH="1">
            <a:off x="1885950" y="4438650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4" name="Line 69"/>
          <p:cNvSpPr>
            <a:spLocks noChangeShapeType="1"/>
          </p:cNvSpPr>
          <p:nvPr/>
        </p:nvSpPr>
        <p:spPr bwMode="auto">
          <a:xfrm>
            <a:off x="2024703" y="4463103"/>
            <a:ext cx="222629" cy="73669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Line 70"/>
          <p:cNvSpPr>
            <a:spLocks noChangeShapeType="1"/>
          </p:cNvSpPr>
          <p:nvPr/>
        </p:nvSpPr>
        <p:spPr bwMode="auto">
          <a:xfrm flipH="1">
            <a:off x="2711355" y="4438650"/>
            <a:ext cx="222345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" name="Line 71"/>
          <p:cNvSpPr>
            <a:spLocks noChangeShapeType="1"/>
          </p:cNvSpPr>
          <p:nvPr/>
        </p:nvSpPr>
        <p:spPr bwMode="auto">
          <a:xfrm>
            <a:off x="2952750" y="4438650"/>
            <a:ext cx="263572" cy="802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Line 72"/>
          <p:cNvSpPr>
            <a:spLocks noChangeShapeType="1"/>
          </p:cNvSpPr>
          <p:nvPr/>
        </p:nvSpPr>
        <p:spPr bwMode="auto">
          <a:xfrm flipH="1">
            <a:off x="3581400" y="4438650"/>
            <a:ext cx="2095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8" name="Line 73"/>
          <p:cNvSpPr>
            <a:spLocks noChangeShapeType="1"/>
          </p:cNvSpPr>
          <p:nvPr/>
        </p:nvSpPr>
        <p:spPr bwMode="auto">
          <a:xfrm flipH="1">
            <a:off x="3981450" y="4419600"/>
            <a:ext cx="47625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9" name="Line 74"/>
          <p:cNvSpPr>
            <a:spLocks noChangeShapeType="1"/>
          </p:cNvSpPr>
          <p:nvPr/>
        </p:nvSpPr>
        <p:spPr bwMode="auto">
          <a:xfrm>
            <a:off x="4476750" y="4419600"/>
            <a:ext cx="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0" name="Line 75"/>
          <p:cNvSpPr>
            <a:spLocks noChangeShapeType="1"/>
          </p:cNvSpPr>
          <p:nvPr/>
        </p:nvSpPr>
        <p:spPr bwMode="auto">
          <a:xfrm>
            <a:off x="4476750" y="4438650"/>
            <a:ext cx="342900" cy="89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" name="Line 76"/>
          <p:cNvSpPr>
            <a:spLocks noChangeShapeType="1"/>
          </p:cNvSpPr>
          <p:nvPr/>
        </p:nvSpPr>
        <p:spPr bwMode="auto">
          <a:xfrm flipH="1">
            <a:off x="5208896" y="4381501"/>
            <a:ext cx="10804" cy="91383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2" name="Line 77"/>
          <p:cNvSpPr>
            <a:spLocks noChangeShapeType="1"/>
          </p:cNvSpPr>
          <p:nvPr/>
        </p:nvSpPr>
        <p:spPr bwMode="auto">
          <a:xfrm>
            <a:off x="5219700" y="4381501"/>
            <a:ext cx="412276" cy="95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" name="Line 78"/>
          <p:cNvSpPr>
            <a:spLocks noChangeShapeType="1"/>
          </p:cNvSpPr>
          <p:nvPr/>
        </p:nvSpPr>
        <p:spPr bwMode="auto">
          <a:xfrm>
            <a:off x="5238751" y="4381501"/>
            <a:ext cx="816307" cy="9411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Line 79"/>
          <p:cNvSpPr>
            <a:spLocks noChangeShapeType="1"/>
          </p:cNvSpPr>
          <p:nvPr/>
        </p:nvSpPr>
        <p:spPr bwMode="auto">
          <a:xfrm>
            <a:off x="5981700" y="4362451"/>
            <a:ext cx="482790" cy="973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Line 80"/>
          <p:cNvSpPr>
            <a:spLocks noChangeShapeType="1"/>
          </p:cNvSpPr>
          <p:nvPr/>
        </p:nvSpPr>
        <p:spPr bwMode="auto">
          <a:xfrm>
            <a:off x="6000750" y="4381500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6" name="Line 81"/>
          <p:cNvSpPr>
            <a:spLocks noChangeShapeType="1"/>
          </p:cNvSpPr>
          <p:nvPr/>
        </p:nvSpPr>
        <p:spPr bwMode="auto">
          <a:xfrm>
            <a:off x="6781801" y="4419601"/>
            <a:ext cx="487907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7" name="Line 82"/>
          <p:cNvSpPr>
            <a:spLocks noChangeShapeType="1"/>
          </p:cNvSpPr>
          <p:nvPr/>
        </p:nvSpPr>
        <p:spPr bwMode="auto">
          <a:xfrm>
            <a:off x="6800850" y="4419601"/>
            <a:ext cx="782756" cy="90302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" name="Line 83"/>
          <p:cNvSpPr>
            <a:spLocks noChangeShapeType="1"/>
          </p:cNvSpPr>
          <p:nvPr/>
        </p:nvSpPr>
        <p:spPr bwMode="auto">
          <a:xfrm>
            <a:off x="6819900" y="4400551"/>
            <a:ext cx="1118548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9" name="Line 84"/>
          <p:cNvSpPr>
            <a:spLocks noChangeShapeType="1"/>
          </p:cNvSpPr>
          <p:nvPr/>
        </p:nvSpPr>
        <p:spPr bwMode="auto">
          <a:xfrm>
            <a:off x="7543800" y="4419601"/>
            <a:ext cx="845024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" name="Line 85"/>
          <p:cNvSpPr>
            <a:spLocks noChangeShapeType="1"/>
          </p:cNvSpPr>
          <p:nvPr/>
        </p:nvSpPr>
        <p:spPr bwMode="auto">
          <a:xfrm>
            <a:off x="7590146" y="4430404"/>
            <a:ext cx="1249054" cy="91951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" name="Line 86"/>
          <p:cNvSpPr>
            <a:spLocks noChangeShapeType="1"/>
          </p:cNvSpPr>
          <p:nvPr/>
        </p:nvSpPr>
        <p:spPr bwMode="auto">
          <a:xfrm>
            <a:off x="8330252" y="4405953"/>
            <a:ext cx="822846" cy="916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" name="Line 87"/>
          <p:cNvSpPr>
            <a:spLocks noChangeShapeType="1"/>
          </p:cNvSpPr>
          <p:nvPr/>
        </p:nvSpPr>
        <p:spPr bwMode="auto">
          <a:xfrm>
            <a:off x="8343900" y="4400551"/>
            <a:ext cx="1191336" cy="935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Line 88"/>
          <p:cNvSpPr>
            <a:spLocks noChangeShapeType="1"/>
          </p:cNvSpPr>
          <p:nvPr/>
        </p:nvSpPr>
        <p:spPr bwMode="auto">
          <a:xfrm>
            <a:off x="9353550" y="4381501"/>
            <a:ext cx="495584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Line 89"/>
          <p:cNvSpPr>
            <a:spLocks noChangeShapeType="1"/>
          </p:cNvSpPr>
          <p:nvPr/>
        </p:nvSpPr>
        <p:spPr bwMode="auto">
          <a:xfrm>
            <a:off x="9372601" y="4381501"/>
            <a:ext cx="913263" cy="9274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5" name="Text Box 91"/>
          <p:cNvSpPr txBox="1">
            <a:spLocks noChangeArrowheads="1"/>
          </p:cNvSpPr>
          <p:nvPr/>
        </p:nvSpPr>
        <p:spPr bwMode="auto">
          <a:xfrm>
            <a:off x="2208861" y="40927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76" name="Text Box 92"/>
          <p:cNvSpPr txBox="1">
            <a:spLocks noChangeArrowheads="1"/>
          </p:cNvSpPr>
          <p:nvPr/>
        </p:nvSpPr>
        <p:spPr bwMode="auto">
          <a:xfrm>
            <a:off x="3048106" y="40927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77" name="Text Box 93"/>
          <p:cNvSpPr txBox="1">
            <a:spLocks noChangeArrowheads="1"/>
          </p:cNvSpPr>
          <p:nvPr/>
        </p:nvSpPr>
        <p:spPr bwMode="auto">
          <a:xfrm>
            <a:off x="3885261" y="40355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78" name="Text Box 94"/>
          <p:cNvSpPr txBox="1">
            <a:spLocks noChangeArrowheads="1"/>
          </p:cNvSpPr>
          <p:nvPr/>
        </p:nvSpPr>
        <p:spPr bwMode="auto">
          <a:xfrm>
            <a:off x="4514956" y="40546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79" name="Text Box 95"/>
          <p:cNvSpPr txBox="1">
            <a:spLocks noChangeArrowheads="1"/>
          </p:cNvSpPr>
          <p:nvPr/>
        </p:nvSpPr>
        <p:spPr bwMode="auto">
          <a:xfrm>
            <a:off x="5276956" y="39403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80" name="Text Box 96"/>
          <p:cNvSpPr txBox="1">
            <a:spLocks noChangeArrowheads="1"/>
          </p:cNvSpPr>
          <p:nvPr/>
        </p:nvSpPr>
        <p:spPr bwMode="auto">
          <a:xfrm>
            <a:off x="6000856" y="392127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81" name="Text Box 97"/>
          <p:cNvSpPr txBox="1">
            <a:spLocks noChangeArrowheads="1"/>
          </p:cNvSpPr>
          <p:nvPr/>
        </p:nvSpPr>
        <p:spPr bwMode="auto">
          <a:xfrm>
            <a:off x="6818961" y="39784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82" name="Text Box 98"/>
          <p:cNvSpPr txBox="1">
            <a:spLocks noChangeArrowheads="1"/>
          </p:cNvSpPr>
          <p:nvPr/>
        </p:nvSpPr>
        <p:spPr bwMode="auto">
          <a:xfrm>
            <a:off x="7600011" y="38450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83" name="Text Box 99"/>
          <p:cNvSpPr txBox="1">
            <a:spLocks noChangeArrowheads="1"/>
          </p:cNvSpPr>
          <p:nvPr/>
        </p:nvSpPr>
        <p:spPr bwMode="auto">
          <a:xfrm>
            <a:off x="8419161" y="38831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84" name="Text Box 100"/>
          <p:cNvSpPr txBox="1">
            <a:spLocks noChangeArrowheads="1"/>
          </p:cNvSpPr>
          <p:nvPr/>
        </p:nvSpPr>
        <p:spPr bwMode="auto">
          <a:xfrm>
            <a:off x="9429856" y="3902226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85" name="Text Box 101"/>
          <p:cNvSpPr txBox="1">
            <a:spLocks noChangeArrowheads="1"/>
          </p:cNvSpPr>
          <p:nvPr/>
        </p:nvSpPr>
        <p:spPr bwMode="auto">
          <a:xfrm>
            <a:off x="3047061" y="27020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86" name="Text Box 102"/>
          <p:cNvSpPr txBox="1">
            <a:spLocks noChangeArrowheads="1"/>
          </p:cNvSpPr>
          <p:nvPr/>
        </p:nvSpPr>
        <p:spPr bwMode="auto">
          <a:xfrm>
            <a:off x="4761561" y="27020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87" name="Text Box 103"/>
          <p:cNvSpPr txBox="1">
            <a:spLocks noChangeArrowheads="1"/>
          </p:cNvSpPr>
          <p:nvPr/>
        </p:nvSpPr>
        <p:spPr bwMode="auto">
          <a:xfrm>
            <a:off x="6418911" y="27211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88" name="Text Box 104"/>
          <p:cNvSpPr txBox="1">
            <a:spLocks noChangeArrowheads="1"/>
          </p:cNvSpPr>
          <p:nvPr/>
        </p:nvSpPr>
        <p:spPr bwMode="auto">
          <a:xfrm>
            <a:off x="8076261" y="27211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89" name="Text Box 105"/>
          <p:cNvSpPr txBox="1">
            <a:spLocks noChangeArrowheads="1"/>
          </p:cNvSpPr>
          <p:nvPr/>
        </p:nvSpPr>
        <p:spPr bwMode="auto">
          <a:xfrm>
            <a:off x="4037661" y="184482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90" name="Text Box 106"/>
          <p:cNvSpPr txBox="1">
            <a:spLocks noChangeArrowheads="1"/>
          </p:cNvSpPr>
          <p:nvPr/>
        </p:nvSpPr>
        <p:spPr bwMode="auto">
          <a:xfrm>
            <a:off x="7333311" y="17114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91" name="Text Box 107"/>
          <p:cNvSpPr txBox="1">
            <a:spLocks noChangeArrowheads="1"/>
          </p:cNvSpPr>
          <p:nvPr/>
        </p:nvSpPr>
        <p:spPr bwMode="auto">
          <a:xfrm>
            <a:off x="5771211" y="987576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92" name="Line 108"/>
          <p:cNvSpPr>
            <a:spLocks noChangeShapeType="1"/>
          </p:cNvSpPr>
          <p:nvPr/>
        </p:nvSpPr>
        <p:spPr bwMode="auto">
          <a:xfrm>
            <a:off x="6267450" y="1314450"/>
            <a:ext cx="685800" cy="323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3" name="Text Box 109"/>
          <p:cNvSpPr txBox="1">
            <a:spLocks noChangeArrowheads="1"/>
          </p:cNvSpPr>
          <p:nvPr/>
        </p:nvSpPr>
        <p:spPr bwMode="auto">
          <a:xfrm>
            <a:off x="8458141" y="100741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极大</a:t>
            </a:r>
          </a:p>
        </p:txBody>
      </p:sp>
      <p:sp>
        <p:nvSpPr>
          <p:cNvPr id="194" name="Text Box 110"/>
          <p:cNvSpPr txBox="1">
            <a:spLocks noChangeArrowheads="1"/>
          </p:cNvSpPr>
          <p:nvPr/>
        </p:nvSpPr>
        <p:spPr bwMode="auto">
          <a:xfrm>
            <a:off x="8553391" y="180751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极小</a:t>
            </a:r>
          </a:p>
        </p:txBody>
      </p:sp>
      <p:sp>
        <p:nvSpPr>
          <p:cNvPr id="197" name="Oval 117"/>
          <p:cNvSpPr>
            <a:spLocks noChangeArrowheads="1"/>
          </p:cNvSpPr>
          <p:nvPr/>
        </p:nvSpPr>
        <p:spPr bwMode="auto">
          <a:xfrm>
            <a:off x="3657600" y="4152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8" name="Oval 118"/>
          <p:cNvSpPr>
            <a:spLocks noChangeArrowheads="1"/>
          </p:cNvSpPr>
          <p:nvPr/>
        </p:nvSpPr>
        <p:spPr bwMode="auto">
          <a:xfrm>
            <a:off x="4343400" y="415290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" name="Oval 119"/>
          <p:cNvSpPr>
            <a:spLocks noChangeArrowheads="1"/>
          </p:cNvSpPr>
          <p:nvPr/>
        </p:nvSpPr>
        <p:spPr bwMode="auto">
          <a:xfrm>
            <a:off x="508635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0" name="Oval 120"/>
          <p:cNvSpPr>
            <a:spLocks noChangeArrowheads="1"/>
          </p:cNvSpPr>
          <p:nvPr/>
        </p:nvSpPr>
        <p:spPr bwMode="auto">
          <a:xfrm>
            <a:off x="5791200" y="4133850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Rectangle 121"/>
          <p:cNvSpPr>
            <a:spLocks noChangeArrowheads="1"/>
          </p:cNvSpPr>
          <p:nvPr/>
        </p:nvSpPr>
        <p:spPr bwMode="auto">
          <a:xfrm>
            <a:off x="4381500" y="2800350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2" name="Line 122"/>
          <p:cNvSpPr>
            <a:spLocks noChangeShapeType="1"/>
          </p:cNvSpPr>
          <p:nvPr/>
        </p:nvSpPr>
        <p:spPr bwMode="auto">
          <a:xfrm flipH="1">
            <a:off x="3771900" y="3105150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" name="Line 123"/>
          <p:cNvSpPr>
            <a:spLocks noChangeShapeType="1"/>
          </p:cNvSpPr>
          <p:nvPr/>
        </p:nvSpPr>
        <p:spPr bwMode="auto">
          <a:xfrm>
            <a:off x="4476750" y="3143250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" name="Line 124"/>
          <p:cNvSpPr>
            <a:spLocks noChangeShapeType="1"/>
          </p:cNvSpPr>
          <p:nvPr/>
        </p:nvSpPr>
        <p:spPr bwMode="auto">
          <a:xfrm>
            <a:off x="4533900" y="3143250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" name="Line 125"/>
          <p:cNvSpPr>
            <a:spLocks noChangeShapeType="1"/>
          </p:cNvSpPr>
          <p:nvPr/>
        </p:nvSpPr>
        <p:spPr bwMode="auto">
          <a:xfrm>
            <a:off x="4552950" y="3181350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" name="Line 126"/>
          <p:cNvSpPr>
            <a:spLocks noChangeShapeType="1"/>
          </p:cNvSpPr>
          <p:nvPr/>
        </p:nvSpPr>
        <p:spPr bwMode="auto">
          <a:xfrm flipH="1">
            <a:off x="3581400" y="4438650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7" name="Line 127"/>
          <p:cNvSpPr>
            <a:spLocks noChangeShapeType="1"/>
          </p:cNvSpPr>
          <p:nvPr/>
        </p:nvSpPr>
        <p:spPr bwMode="auto">
          <a:xfrm flipH="1">
            <a:off x="3980598" y="4419600"/>
            <a:ext cx="477103" cy="84843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8" name="Line 128"/>
          <p:cNvSpPr>
            <a:spLocks noChangeShapeType="1"/>
          </p:cNvSpPr>
          <p:nvPr/>
        </p:nvSpPr>
        <p:spPr bwMode="auto">
          <a:xfrm>
            <a:off x="4476750" y="4419600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" name="Line 129"/>
          <p:cNvSpPr>
            <a:spLocks noChangeShapeType="1"/>
          </p:cNvSpPr>
          <p:nvPr/>
        </p:nvSpPr>
        <p:spPr bwMode="auto">
          <a:xfrm>
            <a:off x="4476750" y="4438651"/>
            <a:ext cx="336360" cy="85668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0" name="Text Box 4"/>
          <p:cNvSpPr txBox="1">
            <a:spLocks noChangeArrowheads="1"/>
          </p:cNvSpPr>
          <p:nvPr/>
        </p:nvSpPr>
        <p:spPr bwMode="auto">
          <a:xfrm>
            <a:off x="1793875" y="5224567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11" name="Text Box 14"/>
          <p:cNvSpPr txBox="1">
            <a:spLocks noChangeArrowheads="1"/>
          </p:cNvSpPr>
          <p:nvPr/>
        </p:nvSpPr>
        <p:spPr bwMode="auto">
          <a:xfrm>
            <a:off x="2136775" y="52071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12" name="Text Box 15"/>
          <p:cNvSpPr txBox="1">
            <a:spLocks noChangeArrowheads="1"/>
          </p:cNvSpPr>
          <p:nvPr/>
        </p:nvSpPr>
        <p:spPr bwMode="auto">
          <a:xfrm>
            <a:off x="2484439" y="523572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13" name="Text Box 16"/>
          <p:cNvSpPr txBox="1">
            <a:spLocks noChangeArrowheads="1"/>
          </p:cNvSpPr>
          <p:nvPr/>
        </p:nvSpPr>
        <p:spPr bwMode="auto">
          <a:xfrm>
            <a:off x="3089275" y="52643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14" name="Text Box 17"/>
          <p:cNvSpPr txBox="1">
            <a:spLocks noChangeArrowheads="1"/>
          </p:cNvSpPr>
          <p:nvPr/>
        </p:nvSpPr>
        <p:spPr bwMode="auto">
          <a:xfrm>
            <a:off x="3432175" y="52643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15" name="Text Box 18"/>
          <p:cNvSpPr txBox="1">
            <a:spLocks noChangeArrowheads="1"/>
          </p:cNvSpPr>
          <p:nvPr/>
        </p:nvSpPr>
        <p:spPr bwMode="auto">
          <a:xfrm>
            <a:off x="3779839" y="529287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16" name="Text Box 19"/>
          <p:cNvSpPr txBox="1">
            <a:spLocks noChangeArrowheads="1"/>
          </p:cNvSpPr>
          <p:nvPr/>
        </p:nvSpPr>
        <p:spPr bwMode="auto">
          <a:xfrm>
            <a:off x="4370389" y="5283351"/>
            <a:ext cx="1936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17" name="Text Box 20"/>
          <p:cNvSpPr txBox="1">
            <a:spLocks noChangeArrowheads="1"/>
          </p:cNvSpPr>
          <p:nvPr/>
        </p:nvSpPr>
        <p:spPr bwMode="auto">
          <a:xfrm>
            <a:off x="4694239" y="5292876"/>
            <a:ext cx="231775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18" name="Text Box 21"/>
          <p:cNvSpPr txBox="1">
            <a:spLocks noChangeArrowheads="1"/>
          </p:cNvSpPr>
          <p:nvPr/>
        </p:nvSpPr>
        <p:spPr bwMode="auto">
          <a:xfrm>
            <a:off x="5089525" y="531192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19" name="Text Box 22"/>
          <p:cNvSpPr txBox="1">
            <a:spLocks noChangeArrowheads="1"/>
          </p:cNvSpPr>
          <p:nvPr/>
        </p:nvSpPr>
        <p:spPr bwMode="auto">
          <a:xfrm>
            <a:off x="5418139" y="533097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20" name="Text Box 23"/>
          <p:cNvSpPr txBox="1">
            <a:spLocks noChangeArrowheads="1"/>
          </p:cNvSpPr>
          <p:nvPr/>
        </p:nvSpPr>
        <p:spPr bwMode="auto">
          <a:xfrm>
            <a:off x="5946775" y="53405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1" name="Text Box 24"/>
          <p:cNvSpPr txBox="1">
            <a:spLocks noChangeArrowheads="1"/>
          </p:cNvSpPr>
          <p:nvPr/>
        </p:nvSpPr>
        <p:spPr bwMode="auto">
          <a:xfrm>
            <a:off x="6275389" y="533097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222" name="Text Box 25"/>
          <p:cNvSpPr txBox="1">
            <a:spLocks noChangeArrowheads="1"/>
          </p:cNvSpPr>
          <p:nvPr/>
        </p:nvSpPr>
        <p:spPr bwMode="auto">
          <a:xfrm>
            <a:off x="6829425" y="53595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23" name="Text Box 26"/>
          <p:cNvSpPr txBox="1">
            <a:spLocks noChangeArrowheads="1"/>
          </p:cNvSpPr>
          <p:nvPr/>
        </p:nvSpPr>
        <p:spPr bwMode="auto">
          <a:xfrm>
            <a:off x="7146925" y="534050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4" name="Text Box 27"/>
          <p:cNvSpPr txBox="1">
            <a:spLocks noChangeArrowheads="1"/>
          </p:cNvSpPr>
          <p:nvPr/>
        </p:nvSpPr>
        <p:spPr bwMode="auto">
          <a:xfrm>
            <a:off x="745648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225" name="Text Box 28"/>
          <p:cNvSpPr txBox="1">
            <a:spLocks noChangeArrowheads="1"/>
          </p:cNvSpPr>
          <p:nvPr/>
        </p:nvSpPr>
        <p:spPr bwMode="auto">
          <a:xfrm>
            <a:off x="7823200" y="53214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26" name="Text Box 29"/>
          <p:cNvSpPr txBox="1">
            <a:spLocks noChangeArrowheads="1"/>
          </p:cNvSpPr>
          <p:nvPr/>
        </p:nvSpPr>
        <p:spPr bwMode="auto">
          <a:xfrm>
            <a:off x="8180389" y="535002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27" name="Text Box 30"/>
          <p:cNvSpPr txBox="1">
            <a:spLocks noChangeArrowheads="1"/>
          </p:cNvSpPr>
          <p:nvPr/>
        </p:nvSpPr>
        <p:spPr bwMode="auto">
          <a:xfrm>
            <a:off x="8709025" y="53595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28" name="Text Box 31"/>
          <p:cNvSpPr txBox="1">
            <a:spLocks noChangeArrowheads="1"/>
          </p:cNvSpPr>
          <p:nvPr/>
        </p:nvSpPr>
        <p:spPr bwMode="auto">
          <a:xfrm>
            <a:off x="9037639" y="534050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229" name="Text Box 32"/>
          <p:cNvSpPr txBox="1">
            <a:spLocks noChangeArrowheads="1"/>
          </p:cNvSpPr>
          <p:nvPr/>
        </p:nvSpPr>
        <p:spPr bwMode="auto">
          <a:xfrm>
            <a:off x="939958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230" name="Text Box 33"/>
          <p:cNvSpPr txBox="1">
            <a:spLocks noChangeArrowheads="1"/>
          </p:cNvSpPr>
          <p:nvPr/>
        </p:nvSpPr>
        <p:spPr bwMode="auto">
          <a:xfrm>
            <a:off x="9723439" y="5321450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9</a:t>
            </a:r>
          </a:p>
        </p:txBody>
      </p:sp>
      <p:sp>
        <p:nvSpPr>
          <p:cNvPr id="231" name="Text Box 34"/>
          <p:cNvSpPr txBox="1">
            <a:spLocks noChangeArrowheads="1"/>
          </p:cNvSpPr>
          <p:nvPr/>
        </p:nvSpPr>
        <p:spPr bwMode="auto">
          <a:xfrm>
            <a:off x="10074276" y="5311925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32" name="Text Box 115"/>
          <p:cNvSpPr txBox="1">
            <a:spLocks noChangeArrowheads="1"/>
          </p:cNvSpPr>
          <p:nvPr/>
        </p:nvSpPr>
        <p:spPr bwMode="auto">
          <a:xfrm>
            <a:off x="4346575" y="5283350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3" name="Text Box 116"/>
          <p:cNvSpPr txBox="1">
            <a:spLocks noChangeArrowheads="1"/>
          </p:cNvSpPr>
          <p:nvPr/>
        </p:nvSpPr>
        <p:spPr bwMode="auto">
          <a:xfrm>
            <a:off x="4689475" y="5292875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95" name="标题 1"/>
          <p:cNvSpPr>
            <a:spLocks noGrp="1"/>
          </p:cNvSpPr>
          <p:nvPr>
            <p:ph type="title"/>
          </p:nvPr>
        </p:nvSpPr>
        <p:spPr>
          <a:xfrm>
            <a:off x="733425" y="300305"/>
            <a:ext cx="10363200" cy="1143000"/>
          </a:xfrm>
        </p:spPr>
        <p:txBody>
          <a:bodyPr/>
          <a:lstStyle/>
          <a:p>
            <a:r>
              <a:rPr lang="en-US" altLang="zh-CN" dirty="0" smtClean="0"/>
              <a:t>3.3 α-β</a:t>
            </a:r>
            <a:r>
              <a:rPr lang="zh-CN" altLang="en-US" dirty="0" smtClean="0"/>
              <a:t>剪枝算法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8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α-β</a:t>
            </a:r>
            <a:r>
              <a:rPr lang="zh-CN" altLang="en-US" dirty="0" smtClean="0"/>
              <a:t>剪枝算法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91640"/>
            <a:ext cx="10363200" cy="4572000"/>
          </a:xfrm>
        </p:spPr>
        <p:txBody>
          <a:bodyPr/>
          <a:lstStyle/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</a:rPr>
              <a:t>极大节点的下界为</a:t>
            </a: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</a:t>
            </a:r>
            <a:r>
              <a:rPr lang="zh-CN" altLang="en-US" dirty="0" smtClean="0">
                <a:solidFill>
                  <a:prstClr val="black"/>
                </a:solidFill>
                <a:sym typeface="Symbol" pitchFamily="18" charset="2"/>
              </a:rPr>
              <a:t>。</a:t>
            </a:r>
            <a:endParaRPr lang="zh-CN" altLang="en-US" dirty="0">
              <a:solidFill>
                <a:prstClr val="black"/>
              </a:solidFill>
              <a:sym typeface="Symbol" pitchFamily="18" charset="2"/>
            </a:endParaRPr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极小节点的上界为。</a:t>
            </a:r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剪枝的条件：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后辈节点的值≤祖先节点的值时， 剪枝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后辈节点的 值≥祖先节点的值时， 剪枝</a:t>
            </a:r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简记为：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极小≤极大，剪枝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极大≥极小，剪枝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97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ine 77"/>
          <p:cNvSpPr>
            <a:spLocks noChangeShapeType="1"/>
          </p:cNvSpPr>
          <p:nvPr/>
        </p:nvSpPr>
        <p:spPr bwMode="auto">
          <a:xfrm>
            <a:off x="8282945" y="4462054"/>
            <a:ext cx="81915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" name="Line 78"/>
          <p:cNvSpPr>
            <a:spLocks noChangeShapeType="1"/>
          </p:cNvSpPr>
          <p:nvPr/>
        </p:nvSpPr>
        <p:spPr bwMode="auto">
          <a:xfrm>
            <a:off x="8282945" y="4411536"/>
            <a:ext cx="1181100" cy="100301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3" name="Line 76"/>
          <p:cNvSpPr>
            <a:spLocks noChangeShapeType="1"/>
          </p:cNvSpPr>
          <p:nvPr/>
        </p:nvSpPr>
        <p:spPr bwMode="auto">
          <a:xfrm>
            <a:off x="7506658" y="4423954"/>
            <a:ext cx="1244291" cy="102358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0" name="Rectangle 108"/>
          <p:cNvSpPr>
            <a:spLocks noChangeArrowheads="1"/>
          </p:cNvSpPr>
          <p:nvPr/>
        </p:nvSpPr>
        <p:spPr bwMode="auto">
          <a:xfrm>
            <a:off x="8648260" y="5410822"/>
            <a:ext cx="281390" cy="4630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1" name="Rectangle 120"/>
          <p:cNvSpPr>
            <a:spLocks noChangeArrowheads="1"/>
          </p:cNvSpPr>
          <p:nvPr/>
        </p:nvSpPr>
        <p:spPr bwMode="auto">
          <a:xfrm>
            <a:off x="9368795" y="5471703"/>
            <a:ext cx="187372" cy="371617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Rectangle 119"/>
          <p:cNvSpPr>
            <a:spLocks noChangeArrowheads="1"/>
          </p:cNvSpPr>
          <p:nvPr/>
        </p:nvSpPr>
        <p:spPr bwMode="auto">
          <a:xfrm>
            <a:off x="8964578" y="5390846"/>
            <a:ext cx="269235" cy="4792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Rectangle 118"/>
          <p:cNvSpPr>
            <a:spLocks noChangeArrowheads="1"/>
          </p:cNvSpPr>
          <p:nvPr/>
        </p:nvSpPr>
        <p:spPr bwMode="auto">
          <a:xfrm>
            <a:off x="8149595" y="5465354"/>
            <a:ext cx="419100" cy="432558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Rectangle 115"/>
          <p:cNvSpPr>
            <a:spLocks noChangeArrowheads="1"/>
          </p:cNvSpPr>
          <p:nvPr/>
        </p:nvSpPr>
        <p:spPr bwMode="auto">
          <a:xfrm>
            <a:off x="7095495" y="5459004"/>
            <a:ext cx="209550" cy="374650"/>
          </a:xfrm>
          <a:prstGeom prst="rect">
            <a:avLst/>
          </a:prstGeom>
          <a:solidFill>
            <a:schemeClr val="tx2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Rectangle 113"/>
          <p:cNvSpPr>
            <a:spLocks noChangeArrowheads="1"/>
          </p:cNvSpPr>
          <p:nvPr/>
        </p:nvSpPr>
        <p:spPr bwMode="auto">
          <a:xfrm>
            <a:off x="3368045" y="5357404"/>
            <a:ext cx="266700" cy="431800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Rectangle 111"/>
          <p:cNvSpPr>
            <a:spLocks noChangeArrowheads="1"/>
          </p:cNvSpPr>
          <p:nvPr/>
        </p:nvSpPr>
        <p:spPr bwMode="auto">
          <a:xfrm>
            <a:off x="2091695" y="5287554"/>
            <a:ext cx="217511" cy="487528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Rectangle 108"/>
          <p:cNvSpPr>
            <a:spLocks noChangeArrowheads="1"/>
          </p:cNvSpPr>
          <p:nvPr/>
        </p:nvSpPr>
        <p:spPr bwMode="auto">
          <a:xfrm>
            <a:off x="1708705" y="5325654"/>
            <a:ext cx="281390" cy="463076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Text Box 18"/>
          <p:cNvSpPr txBox="1">
            <a:spLocks noChangeArrowheads="1"/>
          </p:cNvSpPr>
          <p:nvPr/>
        </p:nvSpPr>
        <p:spPr bwMode="auto">
          <a:xfrm>
            <a:off x="7395533" y="5402003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141" name="Text Box 23"/>
          <p:cNvSpPr txBox="1">
            <a:spLocks noChangeArrowheads="1"/>
          </p:cNvSpPr>
          <p:nvPr/>
        </p:nvSpPr>
        <p:spPr bwMode="auto">
          <a:xfrm>
            <a:off x="9324985" y="5429298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142" name="Text Box 22"/>
          <p:cNvSpPr txBox="1">
            <a:spLocks noChangeArrowheads="1"/>
          </p:cNvSpPr>
          <p:nvPr/>
        </p:nvSpPr>
        <p:spPr bwMode="auto">
          <a:xfrm>
            <a:off x="8976683" y="5403635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143" name="Text Box 20"/>
          <p:cNvSpPr txBox="1">
            <a:spLocks noChangeArrowheads="1"/>
          </p:cNvSpPr>
          <p:nvPr/>
        </p:nvSpPr>
        <p:spPr bwMode="auto">
          <a:xfrm>
            <a:off x="8124835" y="5458721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44" name="Text Box 19"/>
          <p:cNvSpPr txBox="1">
            <a:spLocks noChangeArrowheads="1"/>
          </p:cNvSpPr>
          <p:nvPr/>
        </p:nvSpPr>
        <p:spPr bwMode="auto">
          <a:xfrm>
            <a:off x="7762245" y="540200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45" name="Text Box 17"/>
          <p:cNvSpPr txBox="1">
            <a:spLocks noChangeArrowheads="1"/>
          </p:cNvSpPr>
          <p:nvPr/>
        </p:nvSpPr>
        <p:spPr bwMode="auto">
          <a:xfrm>
            <a:off x="7085970" y="54210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46" name="Text Box 4"/>
          <p:cNvSpPr txBox="1">
            <a:spLocks noChangeArrowheads="1"/>
          </p:cNvSpPr>
          <p:nvPr/>
        </p:nvSpPr>
        <p:spPr bwMode="auto">
          <a:xfrm>
            <a:off x="1732920" y="5328646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47" name="Text Box 8"/>
          <p:cNvSpPr txBox="1">
            <a:spLocks noChangeArrowheads="1"/>
          </p:cNvSpPr>
          <p:nvPr/>
        </p:nvSpPr>
        <p:spPr bwMode="auto">
          <a:xfrm>
            <a:off x="3371220" y="53448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48" name="Text Box 5"/>
          <p:cNvSpPr txBox="1">
            <a:spLocks noChangeArrowheads="1"/>
          </p:cNvSpPr>
          <p:nvPr/>
        </p:nvSpPr>
        <p:spPr bwMode="auto">
          <a:xfrm>
            <a:off x="2075820" y="5315008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149" name="Rectangle 112"/>
          <p:cNvSpPr>
            <a:spLocks noChangeArrowheads="1"/>
          </p:cNvSpPr>
          <p:nvPr/>
        </p:nvSpPr>
        <p:spPr bwMode="auto">
          <a:xfrm>
            <a:off x="2434595" y="5343756"/>
            <a:ext cx="419100" cy="444974"/>
          </a:xfrm>
          <a:prstGeom prst="rect">
            <a:avLst/>
          </a:prstGeom>
          <a:solidFill>
            <a:schemeClr val="tx2"/>
          </a:solidFill>
          <a:ln w="5715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Text Box 6"/>
          <p:cNvSpPr txBox="1">
            <a:spLocks noChangeArrowheads="1"/>
          </p:cNvSpPr>
          <p:nvPr/>
        </p:nvSpPr>
        <p:spPr bwMode="auto">
          <a:xfrm>
            <a:off x="2437131" y="5343574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51" name="Text Box 7"/>
          <p:cNvSpPr txBox="1">
            <a:spLocks noChangeArrowheads="1"/>
          </p:cNvSpPr>
          <p:nvPr/>
        </p:nvSpPr>
        <p:spPr bwMode="auto">
          <a:xfrm>
            <a:off x="3028320" y="53448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52" name="Text Box 9"/>
          <p:cNvSpPr txBox="1">
            <a:spLocks noChangeArrowheads="1"/>
          </p:cNvSpPr>
          <p:nvPr/>
        </p:nvSpPr>
        <p:spPr bwMode="auto">
          <a:xfrm>
            <a:off x="3718883" y="537342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53" name="Text Box 10"/>
          <p:cNvSpPr txBox="1">
            <a:spLocks noChangeArrowheads="1"/>
          </p:cNvSpPr>
          <p:nvPr/>
        </p:nvSpPr>
        <p:spPr bwMode="auto">
          <a:xfrm>
            <a:off x="4285620" y="536390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54" name="Text Box 11"/>
          <p:cNvSpPr txBox="1">
            <a:spLocks noChangeArrowheads="1"/>
          </p:cNvSpPr>
          <p:nvPr/>
        </p:nvSpPr>
        <p:spPr bwMode="auto">
          <a:xfrm>
            <a:off x="4628520" y="5373428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55" name="Text Box 12"/>
          <p:cNvSpPr txBox="1">
            <a:spLocks noChangeArrowheads="1"/>
          </p:cNvSpPr>
          <p:nvPr/>
        </p:nvSpPr>
        <p:spPr bwMode="auto">
          <a:xfrm>
            <a:off x="5028570" y="5392478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56" name="Text Box 13"/>
          <p:cNvSpPr txBox="1">
            <a:spLocks noChangeArrowheads="1"/>
          </p:cNvSpPr>
          <p:nvPr/>
        </p:nvSpPr>
        <p:spPr bwMode="auto">
          <a:xfrm>
            <a:off x="5357183" y="541152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57" name="Text Box 14"/>
          <p:cNvSpPr txBox="1">
            <a:spLocks noChangeArrowheads="1"/>
          </p:cNvSpPr>
          <p:nvPr/>
        </p:nvSpPr>
        <p:spPr bwMode="auto">
          <a:xfrm>
            <a:off x="5885820" y="542105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158" name="Text Box 15"/>
          <p:cNvSpPr txBox="1">
            <a:spLocks noChangeArrowheads="1"/>
          </p:cNvSpPr>
          <p:nvPr/>
        </p:nvSpPr>
        <p:spPr bwMode="auto">
          <a:xfrm>
            <a:off x="6214433" y="541152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sp>
        <p:nvSpPr>
          <p:cNvPr id="159" name="Text Box 16"/>
          <p:cNvSpPr txBox="1">
            <a:spLocks noChangeArrowheads="1"/>
          </p:cNvSpPr>
          <p:nvPr/>
        </p:nvSpPr>
        <p:spPr bwMode="auto">
          <a:xfrm>
            <a:off x="6781170" y="5402003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60" name="Text Box 21"/>
          <p:cNvSpPr txBox="1">
            <a:spLocks noChangeArrowheads="1"/>
          </p:cNvSpPr>
          <p:nvPr/>
        </p:nvSpPr>
        <p:spPr bwMode="auto">
          <a:xfrm>
            <a:off x="8648070" y="5431394"/>
            <a:ext cx="241300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61" name="Text Box 24"/>
          <p:cNvSpPr txBox="1">
            <a:spLocks noChangeArrowheads="1"/>
          </p:cNvSpPr>
          <p:nvPr/>
        </p:nvSpPr>
        <p:spPr bwMode="auto">
          <a:xfrm>
            <a:off x="9662483" y="5402003"/>
            <a:ext cx="2508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9</a:t>
            </a:r>
          </a:p>
        </p:txBody>
      </p:sp>
      <p:sp>
        <p:nvSpPr>
          <p:cNvPr id="162" name="Text Box 25"/>
          <p:cNvSpPr txBox="1">
            <a:spLocks noChangeArrowheads="1"/>
          </p:cNvSpPr>
          <p:nvPr/>
        </p:nvSpPr>
        <p:spPr bwMode="auto">
          <a:xfrm>
            <a:off x="10013320" y="5392478"/>
            <a:ext cx="441325" cy="46166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163" name="Oval 26"/>
          <p:cNvSpPr>
            <a:spLocks noChangeArrowheads="1"/>
          </p:cNvSpPr>
          <p:nvPr/>
        </p:nvSpPr>
        <p:spPr bwMode="auto">
          <a:xfrm>
            <a:off x="2739395" y="42144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Oval 27"/>
          <p:cNvSpPr>
            <a:spLocks noChangeArrowheads="1"/>
          </p:cNvSpPr>
          <p:nvPr/>
        </p:nvSpPr>
        <p:spPr bwMode="auto">
          <a:xfrm>
            <a:off x="1863095" y="42144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Oval 28"/>
          <p:cNvSpPr>
            <a:spLocks noChangeArrowheads="1"/>
          </p:cNvSpPr>
          <p:nvPr/>
        </p:nvSpPr>
        <p:spPr bwMode="auto">
          <a:xfrm>
            <a:off x="3596645" y="41953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6" name="Oval 29"/>
          <p:cNvSpPr>
            <a:spLocks noChangeArrowheads="1"/>
          </p:cNvSpPr>
          <p:nvPr/>
        </p:nvSpPr>
        <p:spPr bwMode="auto">
          <a:xfrm>
            <a:off x="4282445" y="41953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7" name="Oval 30"/>
          <p:cNvSpPr>
            <a:spLocks noChangeArrowheads="1"/>
          </p:cNvSpPr>
          <p:nvPr/>
        </p:nvSpPr>
        <p:spPr bwMode="auto">
          <a:xfrm>
            <a:off x="502539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" name="Oval 31"/>
          <p:cNvSpPr>
            <a:spLocks noChangeArrowheads="1"/>
          </p:cNvSpPr>
          <p:nvPr/>
        </p:nvSpPr>
        <p:spPr bwMode="auto">
          <a:xfrm>
            <a:off x="573024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9" name="Oval 32"/>
          <p:cNvSpPr>
            <a:spLocks noChangeArrowheads="1"/>
          </p:cNvSpPr>
          <p:nvPr/>
        </p:nvSpPr>
        <p:spPr bwMode="auto">
          <a:xfrm>
            <a:off x="654939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" name="Oval 33"/>
          <p:cNvSpPr>
            <a:spLocks noChangeArrowheads="1"/>
          </p:cNvSpPr>
          <p:nvPr/>
        </p:nvSpPr>
        <p:spPr bwMode="auto">
          <a:xfrm>
            <a:off x="733044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" name="Oval 34"/>
          <p:cNvSpPr>
            <a:spLocks noChangeArrowheads="1"/>
          </p:cNvSpPr>
          <p:nvPr/>
        </p:nvSpPr>
        <p:spPr bwMode="auto">
          <a:xfrm>
            <a:off x="8111495" y="41763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" name="Oval 35"/>
          <p:cNvSpPr>
            <a:spLocks noChangeArrowheads="1"/>
          </p:cNvSpPr>
          <p:nvPr/>
        </p:nvSpPr>
        <p:spPr bwMode="auto">
          <a:xfrm>
            <a:off x="9140195" y="41382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7" name="Oval 40"/>
          <p:cNvSpPr>
            <a:spLocks noChangeArrowheads="1"/>
          </p:cNvSpPr>
          <p:nvPr/>
        </p:nvSpPr>
        <p:spPr bwMode="auto">
          <a:xfrm>
            <a:off x="3634745" y="192840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8" name="Oval 41"/>
          <p:cNvSpPr>
            <a:spLocks noChangeArrowheads="1"/>
          </p:cNvSpPr>
          <p:nvPr/>
        </p:nvSpPr>
        <p:spPr bwMode="auto">
          <a:xfrm>
            <a:off x="6987545" y="1909354"/>
            <a:ext cx="247650" cy="2667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" name="Rectangle 42"/>
          <p:cNvSpPr>
            <a:spLocks noChangeArrowheads="1"/>
          </p:cNvSpPr>
          <p:nvPr/>
        </p:nvSpPr>
        <p:spPr bwMode="auto">
          <a:xfrm>
            <a:off x="5324750" y="10902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" name="Line 43"/>
          <p:cNvSpPr>
            <a:spLocks noChangeShapeType="1"/>
          </p:cNvSpPr>
          <p:nvPr/>
        </p:nvSpPr>
        <p:spPr bwMode="auto">
          <a:xfrm flipH="1">
            <a:off x="3844295" y="1414054"/>
            <a:ext cx="161925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" name="Line 44"/>
          <p:cNvSpPr>
            <a:spLocks noChangeShapeType="1"/>
          </p:cNvSpPr>
          <p:nvPr/>
        </p:nvSpPr>
        <p:spPr bwMode="auto">
          <a:xfrm>
            <a:off x="5482595" y="1433104"/>
            <a:ext cx="14859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2" name="Line 45"/>
          <p:cNvSpPr>
            <a:spLocks noChangeShapeType="1"/>
          </p:cNvSpPr>
          <p:nvPr/>
        </p:nvSpPr>
        <p:spPr bwMode="auto">
          <a:xfrm flipH="1">
            <a:off x="2815595" y="2195104"/>
            <a:ext cx="85725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Line 46"/>
          <p:cNvSpPr>
            <a:spLocks noChangeShapeType="1"/>
          </p:cNvSpPr>
          <p:nvPr/>
        </p:nvSpPr>
        <p:spPr bwMode="auto">
          <a:xfrm>
            <a:off x="3691895" y="2214154"/>
            <a:ext cx="8382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Line 47"/>
          <p:cNvSpPr>
            <a:spLocks noChangeShapeType="1"/>
          </p:cNvSpPr>
          <p:nvPr/>
        </p:nvSpPr>
        <p:spPr bwMode="auto">
          <a:xfrm flipH="1">
            <a:off x="6168395" y="2157004"/>
            <a:ext cx="952500" cy="628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5" name="Line 48"/>
          <p:cNvSpPr>
            <a:spLocks noChangeShapeType="1"/>
          </p:cNvSpPr>
          <p:nvPr/>
        </p:nvSpPr>
        <p:spPr bwMode="auto">
          <a:xfrm>
            <a:off x="7120895" y="2195104"/>
            <a:ext cx="7239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" name="Line 49"/>
          <p:cNvSpPr>
            <a:spLocks noChangeShapeType="1"/>
          </p:cNvSpPr>
          <p:nvPr/>
        </p:nvSpPr>
        <p:spPr bwMode="auto">
          <a:xfrm flipH="1">
            <a:off x="2034545" y="3147604"/>
            <a:ext cx="7429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" name="Line 50"/>
          <p:cNvSpPr>
            <a:spLocks noChangeShapeType="1"/>
          </p:cNvSpPr>
          <p:nvPr/>
        </p:nvSpPr>
        <p:spPr bwMode="auto">
          <a:xfrm>
            <a:off x="2796545" y="3185704"/>
            <a:ext cx="38100" cy="1047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" name="Line 51"/>
          <p:cNvSpPr>
            <a:spLocks noChangeShapeType="1"/>
          </p:cNvSpPr>
          <p:nvPr/>
        </p:nvSpPr>
        <p:spPr bwMode="auto">
          <a:xfrm flipH="1">
            <a:off x="3710945" y="3147604"/>
            <a:ext cx="742950" cy="1028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" name="Line 52"/>
          <p:cNvSpPr>
            <a:spLocks noChangeShapeType="1"/>
          </p:cNvSpPr>
          <p:nvPr/>
        </p:nvSpPr>
        <p:spPr bwMode="auto">
          <a:xfrm>
            <a:off x="4415795" y="3185704"/>
            <a:ext cx="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0" name="Line 53"/>
          <p:cNvSpPr>
            <a:spLocks noChangeShapeType="1"/>
          </p:cNvSpPr>
          <p:nvPr/>
        </p:nvSpPr>
        <p:spPr bwMode="auto">
          <a:xfrm>
            <a:off x="4472945" y="3185704"/>
            <a:ext cx="6667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1" name="Line 54"/>
          <p:cNvSpPr>
            <a:spLocks noChangeShapeType="1"/>
          </p:cNvSpPr>
          <p:nvPr/>
        </p:nvSpPr>
        <p:spPr bwMode="auto">
          <a:xfrm>
            <a:off x="4491995" y="3223804"/>
            <a:ext cx="13716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2" name="Line 55"/>
          <p:cNvSpPr>
            <a:spLocks noChangeShapeType="1"/>
          </p:cNvSpPr>
          <p:nvPr/>
        </p:nvSpPr>
        <p:spPr bwMode="auto">
          <a:xfrm>
            <a:off x="6187445" y="3128554"/>
            <a:ext cx="4762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3" name="Line 56"/>
          <p:cNvSpPr>
            <a:spLocks noChangeShapeType="1"/>
          </p:cNvSpPr>
          <p:nvPr/>
        </p:nvSpPr>
        <p:spPr bwMode="auto">
          <a:xfrm>
            <a:off x="6187445" y="3128554"/>
            <a:ext cx="127635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" name="Line 57"/>
          <p:cNvSpPr>
            <a:spLocks noChangeShapeType="1"/>
          </p:cNvSpPr>
          <p:nvPr/>
        </p:nvSpPr>
        <p:spPr bwMode="auto">
          <a:xfrm>
            <a:off x="7863845" y="3147604"/>
            <a:ext cx="36195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Line 58"/>
          <p:cNvSpPr>
            <a:spLocks noChangeShapeType="1"/>
          </p:cNvSpPr>
          <p:nvPr/>
        </p:nvSpPr>
        <p:spPr bwMode="auto">
          <a:xfrm>
            <a:off x="7901945" y="3166654"/>
            <a:ext cx="13335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6" name="Line 59"/>
          <p:cNvSpPr>
            <a:spLocks noChangeShapeType="1"/>
          </p:cNvSpPr>
          <p:nvPr/>
        </p:nvSpPr>
        <p:spPr bwMode="auto">
          <a:xfrm flipH="1">
            <a:off x="1824995" y="4481104"/>
            <a:ext cx="133350" cy="8191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7" name="Line 60"/>
          <p:cNvSpPr>
            <a:spLocks noChangeShapeType="1"/>
          </p:cNvSpPr>
          <p:nvPr/>
        </p:nvSpPr>
        <p:spPr bwMode="auto">
          <a:xfrm>
            <a:off x="1977395" y="4519204"/>
            <a:ext cx="228600" cy="7810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8" name="Line 61"/>
          <p:cNvSpPr>
            <a:spLocks noChangeShapeType="1"/>
          </p:cNvSpPr>
          <p:nvPr/>
        </p:nvSpPr>
        <p:spPr bwMode="auto">
          <a:xfrm flipH="1">
            <a:off x="2625095" y="4481104"/>
            <a:ext cx="2476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" name="Line 62"/>
          <p:cNvSpPr>
            <a:spLocks noChangeShapeType="1"/>
          </p:cNvSpPr>
          <p:nvPr/>
        </p:nvSpPr>
        <p:spPr bwMode="auto">
          <a:xfrm>
            <a:off x="2891795" y="4481104"/>
            <a:ext cx="228600" cy="876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0" name="Line 63"/>
          <p:cNvSpPr>
            <a:spLocks noChangeShapeType="1"/>
          </p:cNvSpPr>
          <p:nvPr/>
        </p:nvSpPr>
        <p:spPr bwMode="auto">
          <a:xfrm flipH="1">
            <a:off x="3520445" y="4481104"/>
            <a:ext cx="20955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Line 64"/>
          <p:cNvSpPr>
            <a:spLocks noChangeShapeType="1"/>
          </p:cNvSpPr>
          <p:nvPr/>
        </p:nvSpPr>
        <p:spPr bwMode="auto">
          <a:xfrm flipH="1">
            <a:off x="3920495" y="4462054"/>
            <a:ext cx="47625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2" name="Line 65"/>
          <p:cNvSpPr>
            <a:spLocks noChangeShapeType="1"/>
          </p:cNvSpPr>
          <p:nvPr/>
        </p:nvSpPr>
        <p:spPr bwMode="auto">
          <a:xfrm>
            <a:off x="4415795" y="4462054"/>
            <a:ext cx="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" name="Line 66"/>
          <p:cNvSpPr>
            <a:spLocks noChangeShapeType="1"/>
          </p:cNvSpPr>
          <p:nvPr/>
        </p:nvSpPr>
        <p:spPr bwMode="auto">
          <a:xfrm>
            <a:off x="4415795" y="4481104"/>
            <a:ext cx="342900" cy="895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" name="Line 67"/>
          <p:cNvSpPr>
            <a:spLocks noChangeShapeType="1"/>
          </p:cNvSpPr>
          <p:nvPr/>
        </p:nvSpPr>
        <p:spPr bwMode="auto">
          <a:xfrm flipH="1">
            <a:off x="5120645" y="4423954"/>
            <a:ext cx="381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" name="Line 68"/>
          <p:cNvSpPr>
            <a:spLocks noChangeShapeType="1"/>
          </p:cNvSpPr>
          <p:nvPr/>
        </p:nvSpPr>
        <p:spPr bwMode="auto">
          <a:xfrm>
            <a:off x="5158745" y="4423954"/>
            <a:ext cx="40005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" name="Line 69"/>
          <p:cNvSpPr>
            <a:spLocks noChangeShapeType="1"/>
          </p:cNvSpPr>
          <p:nvPr/>
        </p:nvSpPr>
        <p:spPr bwMode="auto">
          <a:xfrm>
            <a:off x="5177795" y="4423954"/>
            <a:ext cx="8382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7" name="Line 70"/>
          <p:cNvSpPr>
            <a:spLocks noChangeShapeType="1"/>
          </p:cNvSpPr>
          <p:nvPr/>
        </p:nvSpPr>
        <p:spPr bwMode="auto">
          <a:xfrm>
            <a:off x="5920745" y="4404904"/>
            <a:ext cx="495300" cy="1009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8" name="Line 71"/>
          <p:cNvSpPr>
            <a:spLocks noChangeShapeType="1"/>
          </p:cNvSpPr>
          <p:nvPr/>
        </p:nvSpPr>
        <p:spPr bwMode="auto">
          <a:xfrm>
            <a:off x="5939795" y="4423954"/>
            <a:ext cx="990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" name="Line 72"/>
          <p:cNvSpPr>
            <a:spLocks noChangeShapeType="1"/>
          </p:cNvSpPr>
          <p:nvPr/>
        </p:nvSpPr>
        <p:spPr bwMode="auto">
          <a:xfrm>
            <a:off x="6720845" y="4462054"/>
            <a:ext cx="495300" cy="952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0" name="Line 73"/>
          <p:cNvSpPr>
            <a:spLocks noChangeShapeType="1"/>
          </p:cNvSpPr>
          <p:nvPr/>
        </p:nvSpPr>
        <p:spPr bwMode="auto">
          <a:xfrm>
            <a:off x="6739895" y="4462054"/>
            <a:ext cx="800100" cy="933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1" name="Line 74"/>
          <p:cNvSpPr>
            <a:spLocks noChangeShapeType="1"/>
          </p:cNvSpPr>
          <p:nvPr/>
        </p:nvSpPr>
        <p:spPr bwMode="auto">
          <a:xfrm>
            <a:off x="6758945" y="4443004"/>
            <a:ext cx="11430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2" name="Line 75"/>
          <p:cNvSpPr>
            <a:spLocks noChangeShapeType="1"/>
          </p:cNvSpPr>
          <p:nvPr/>
        </p:nvSpPr>
        <p:spPr bwMode="auto">
          <a:xfrm>
            <a:off x="7482845" y="4462054"/>
            <a:ext cx="8382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6" name="Line 79"/>
          <p:cNvSpPr>
            <a:spLocks noChangeShapeType="1"/>
          </p:cNvSpPr>
          <p:nvPr/>
        </p:nvSpPr>
        <p:spPr bwMode="auto">
          <a:xfrm>
            <a:off x="9292595" y="4423954"/>
            <a:ext cx="4953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" name="Line 80"/>
          <p:cNvSpPr>
            <a:spLocks noChangeShapeType="1"/>
          </p:cNvSpPr>
          <p:nvPr/>
        </p:nvSpPr>
        <p:spPr bwMode="auto">
          <a:xfrm>
            <a:off x="9311645" y="4423954"/>
            <a:ext cx="952500" cy="971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8" name="Text Box 81"/>
          <p:cNvSpPr txBox="1">
            <a:spLocks noChangeArrowheads="1"/>
          </p:cNvSpPr>
          <p:nvPr/>
        </p:nvSpPr>
        <p:spPr bwMode="auto">
          <a:xfrm>
            <a:off x="2071705" y="41351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19" name="Text Box 82"/>
          <p:cNvSpPr txBox="1">
            <a:spLocks noChangeArrowheads="1"/>
          </p:cNvSpPr>
          <p:nvPr/>
        </p:nvSpPr>
        <p:spPr bwMode="auto">
          <a:xfrm>
            <a:off x="3005155" y="26683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0" name="Text Box 83"/>
          <p:cNvSpPr txBox="1">
            <a:spLocks noChangeArrowheads="1"/>
          </p:cNvSpPr>
          <p:nvPr/>
        </p:nvSpPr>
        <p:spPr bwMode="auto">
          <a:xfrm>
            <a:off x="2987151" y="4020879"/>
            <a:ext cx="437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sp>
        <p:nvSpPr>
          <p:cNvPr id="221" name="Line 85"/>
          <p:cNvSpPr>
            <a:spLocks noChangeShapeType="1"/>
          </p:cNvSpPr>
          <p:nvPr/>
        </p:nvSpPr>
        <p:spPr bwMode="auto">
          <a:xfrm flipH="1">
            <a:off x="2891795" y="4728754"/>
            <a:ext cx="20955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2" name="Text Box 86"/>
          <p:cNvSpPr txBox="1">
            <a:spLocks noChangeArrowheads="1"/>
          </p:cNvSpPr>
          <p:nvPr/>
        </p:nvSpPr>
        <p:spPr bwMode="auto">
          <a:xfrm>
            <a:off x="3329005" y="15253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3" name="Text Box 87"/>
          <p:cNvSpPr txBox="1">
            <a:spLocks noChangeArrowheads="1"/>
          </p:cNvSpPr>
          <p:nvPr/>
        </p:nvSpPr>
        <p:spPr bwMode="auto">
          <a:xfrm>
            <a:off x="3805255" y="40399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24" name="Text Box 88"/>
          <p:cNvSpPr txBox="1">
            <a:spLocks noChangeArrowheads="1"/>
          </p:cNvSpPr>
          <p:nvPr/>
        </p:nvSpPr>
        <p:spPr bwMode="auto">
          <a:xfrm>
            <a:off x="4605355" y="25349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25" name="Line 89"/>
          <p:cNvSpPr>
            <a:spLocks noChangeShapeType="1"/>
          </p:cNvSpPr>
          <p:nvPr/>
        </p:nvSpPr>
        <p:spPr bwMode="auto">
          <a:xfrm flipH="1">
            <a:off x="4263395" y="3681004"/>
            <a:ext cx="2667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6" name="Line 90"/>
          <p:cNvSpPr>
            <a:spLocks noChangeShapeType="1"/>
          </p:cNvSpPr>
          <p:nvPr/>
        </p:nvSpPr>
        <p:spPr bwMode="auto">
          <a:xfrm flipH="1">
            <a:off x="4777745" y="3661954"/>
            <a:ext cx="190500" cy="2667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7" name="Line 91"/>
          <p:cNvSpPr>
            <a:spLocks noChangeShapeType="1"/>
          </p:cNvSpPr>
          <p:nvPr/>
        </p:nvSpPr>
        <p:spPr bwMode="auto">
          <a:xfrm flipH="1">
            <a:off x="5129699" y="3563046"/>
            <a:ext cx="152400" cy="2857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8" name="Text Box 92"/>
          <p:cNvSpPr txBox="1">
            <a:spLocks noChangeArrowheads="1"/>
          </p:cNvSpPr>
          <p:nvPr/>
        </p:nvSpPr>
        <p:spPr bwMode="auto">
          <a:xfrm>
            <a:off x="5748355" y="9538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29" name="Text Box 93"/>
          <p:cNvSpPr txBox="1">
            <a:spLocks noChangeArrowheads="1"/>
          </p:cNvSpPr>
          <p:nvPr/>
        </p:nvSpPr>
        <p:spPr bwMode="auto">
          <a:xfrm>
            <a:off x="6586163" y="3794043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4" name="Text Box 98"/>
          <p:cNvSpPr txBox="1">
            <a:spLocks noChangeArrowheads="1"/>
          </p:cNvSpPr>
          <p:nvPr/>
        </p:nvSpPr>
        <p:spPr bwMode="auto">
          <a:xfrm>
            <a:off x="5682282" y="274308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5" name="Text Box 99"/>
          <p:cNvSpPr txBox="1">
            <a:spLocks noChangeArrowheads="1"/>
          </p:cNvSpPr>
          <p:nvPr/>
        </p:nvSpPr>
        <p:spPr bwMode="auto">
          <a:xfrm>
            <a:off x="7500956" y="38494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37" name="Text Box 101"/>
          <p:cNvSpPr txBox="1">
            <a:spLocks noChangeArrowheads="1"/>
          </p:cNvSpPr>
          <p:nvPr/>
        </p:nvSpPr>
        <p:spPr bwMode="auto">
          <a:xfrm>
            <a:off x="7291405" y="16967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38" name="Text Box 102"/>
          <p:cNvSpPr txBox="1">
            <a:spLocks noChangeArrowheads="1"/>
          </p:cNvSpPr>
          <p:nvPr/>
        </p:nvSpPr>
        <p:spPr bwMode="auto">
          <a:xfrm>
            <a:off x="8224855" y="37922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239" name="Text Box 103"/>
          <p:cNvSpPr txBox="1">
            <a:spLocks noChangeArrowheads="1"/>
          </p:cNvSpPr>
          <p:nvPr/>
        </p:nvSpPr>
        <p:spPr bwMode="auto">
          <a:xfrm>
            <a:off x="8015305" y="261117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</a:t>
            </a:r>
          </a:p>
        </p:txBody>
      </p:sp>
      <p:sp>
        <p:nvSpPr>
          <p:cNvPr id="240" name="Line 104"/>
          <p:cNvSpPr>
            <a:spLocks noChangeShapeType="1"/>
          </p:cNvSpPr>
          <p:nvPr/>
        </p:nvSpPr>
        <p:spPr bwMode="auto">
          <a:xfrm flipV="1">
            <a:off x="8267982" y="3429696"/>
            <a:ext cx="304800" cy="2667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1" name="Line 105"/>
          <p:cNvSpPr>
            <a:spLocks noChangeShapeType="1"/>
          </p:cNvSpPr>
          <p:nvPr/>
        </p:nvSpPr>
        <p:spPr bwMode="auto">
          <a:xfrm flipV="1">
            <a:off x="5768345" y="1071154"/>
            <a:ext cx="247650" cy="1905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2" name="Text Box 106"/>
          <p:cNvSpPr txBox="1">
            <a:spLocks noChangeArrowheads="1"/>
          </p:cNvSpPr>
          <p:nvPr/>
        </p:nvSpPr>
        <p:spPr bwMode="auto">
          <a:xfrm>
            <a:off x="5786455" y="114432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43" name="Line 107"/>
          <p:cNvSpPr>
            <a:spLocks noChangeShapeType="1"/>
          </p:cNvSpPr>
          <p:nvPr/>
        </p:nvSpPr>
        <p:spPr bwMode="auto">
          <a:xfrm>
            <a:off x="6206495" y="1433104"/>
            <a:ext cx="59055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7" name="Line 100"/>
          <p:cNvSpPr>
            <a:spLocks noChangeShapeType="1"/>
          </p:cNvSpPr>
          <p:nvPr/>
        </p:nvSpPr>
        <p:spPr bwMode="auto">
          <a:xfrm flipV="1">
            <a:off x="7281232" y="4995454"/>
            <a:ext cx="381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8" name="Line 100"/>
          <p:cNvSpPr>
            <a:spLocks noChangeShapeType="1"/>
          </p:cNvSpPr>
          <p:nvPr/>
        </p:nvSpPr>
        <p:spPr bwMode="auto">
          <a:xfrm flipV="1">
            <a:off x="7516917" y="4985871"/>
            <a:ext cx="38100" cy="2095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2" name="Text Box 101"/>
          <p:cNvSpPr txBox="1">
            <a:spLocks noChangeArrowheads="1"/>
          </p:cNvSpPr>
          <p:nvPr/>
        </p:nvSpPr>
        <p:spPr bwMode="auto">
          <a:xfrm>
            <a:off x="6337494" y="2724039"/>
            <a:ext cx="325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63" name="Line 97"/>
          <p:cNvSpPr>
            <a:spLocks noChangeShapeType="1"/>
          </p:cNvSpPr>
          <p:nvPr/>
        </p:nvSpPr>
        <p:spPr bwMode="auto">
          <a:xfrm flipV="1">
            <a:off x="5739107" y="2859829"/>
            <a:ext cx="190500" cy="1905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Rectangle 36"/>
          <p:cNvSpPr>
            <a:spLocks noChangeArrowheads="1"/>
          </p:cNvSpPr>
          <p:nvPr/>
        </p:nvSpPr>
        <p:spPr bwMode="auto">
          <a:xfrm>
            <a:off x="2682245" y="28428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Rectangle 37"/>
          <p:cNvSpPr>
            <a:spLocks noChangeArrowheads="1"/>
          </p:cNvSpPr>
          <p:nvPr/>
        </p:nvSpPr>
        <p:spPr bwMode="auto">
          <a:xfrm>
            <a:off x="4320545" y="28428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5" name="Rectangle 38"/>
          <p:cNvSpPr>
            <a:spLocks noChangeArrowheads="1"/>
          </p:cNvSpPr>
          <p:nvPr/>
        </p:nvSpPr>
        <p:spPr bwMode="auto">
          <a:xfrm>
            <a:off x="6054095" y="28047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6" name="Rectangle 39"/>
          <p:cNvSpPr>
            <a:spLocks noChangeArrowheads="1"/>
          </p:cNvSpPr>
          <p:nvPr/>
        </p:nvSpPr>
        <p:spPr bwMode="auto">
          <a:xfrm>
            <a:off x="7692395" y="2804704"/>
            <a:ext cx="285750" cy="32385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8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131" grpId="0" animBg="1"/>
      <p:bldP spid="132" grpId="0" animBg="1"/>
      <p:bldP spid="133" grpId="0" animBg="1"/>
      <p:bldP spid="136" grpId="0" animBg="1"/>
      <p:bldP spid="137" grpId="0" animBg="1"/>
      <p:bldP spid="138" grpId="0" animBg="1"/>
      <p:bldP spid="139" grpId="0" animBg="1"/>
      <p:bldP spid="149" grpId="0" animBg="1"/>
      <p:bldP spid="218" grpId="0" autoUpdateAnimBg="0"/>
      <p:bldP spid="219" grpId="0" autoUpdateAnimBg="0"/>
      <p:bldP spid="220" grpId="0" autoUpdateAnimBg="0"/>
      <p:bldP spid="221" grpId="0" animBg="1"/>
      <p:bldP spid="222" grpId="0" autoUpdateAnimBg="0"/>
      <p:bldP spid="223" grpId="0" autoUpdateAnimBg="0"/>
      <p:bldP spid="224" grpId="0" autoUpdateAnimBg="0"/>
      <p:bldP spid="225" grpId="0" animBg="1"/>
      <p:bldP spid="226" grpId="0" animBg="1"/>
      <p:bldP spid="227" grpId="0" animBg="1"/>
      <p:bldP spid="228" grpId="0" autoUpdateAnimBg="0"/>
      <p:bldP spid="229" grpId="0" autoUpdateAnimBg="0"/>
      <p:bldP spid="234" grpId="0" autoUpdateAnimBg="0"/>
      <p:bldP spid="235" grpId="0" autoUpdateAnimBg="0"/>
      <p:bldP spid="237" grpId="0" autoUpdateAnimBg="0"/>
      <p:bldP spid="238" grpId="0" autoUpdateAnimBg="0"/>
      <p:bldP spid="239" grpId="0" autoUpdateAnimBg="0"/>
      <p:bldP spid="240" grpId="0" animBg="1"/>
      <p:bldP spid="241" grpId="0" animBg="1"/>
      <p:bldP spid="242" grpId="0" autoUpdateAnimBg="0"/>
      <p:bldP spid="243" grpId="0" animBg="1"/>
      <p:bldP spid="257" grpId="0" animBg="1"/>
      <p:bldP spid="258" grpId="0" animBg="1"/>
      <p:bldP spid="262" grpId="0" autoUpdateAnimBg="0"/>
      <p:bldP spid="2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如何估值？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总结专家知识进行估值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8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α-β</a:t>
            </a:r>
            <a:r>
              <a:rPr lang="zh-CN" altLang="en-US" dirty="0" smtClean="0"/>
              <a:t>剪枝效果如何？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国际象棋、中国象棋软件的系统框架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棋类人机大战</a:t>
            </a:r>
            <a:r>
              <a:rPr lang="zh-CN" altLang="en-US" dirty="0"/>
              <a:t>简史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222"/>
            <a:ext cx="10363200" cy="4572000"/>
          </a:xfrm>
        </p:spPr>
        <p:txBody>
          <a:bodyPr/>
          <a:lstStyle/>
          <a:p>
            <a:r>
              <a:rPr lang="en-US" altLang="zh-CN" dirty="0" smtClean="0"/>
              <a:t>50</a:t>
            </a:r>
            <a:r>
              <a:rPr lang="zh-CN" altLang="en-US" dirty="0" smtClean="0"/>
              <a:t>年代麦卡锡提出</a:t>
            </a:r>
            <a:r>
              <a:rPr lang="en-US" altLang="zh-CN" dirty="0" smtClean="0"/>
              <a:t>α-β</a:t>
            </a:r>
            <a:r>
              <a:rPr lang="zh-CN" altLang="en-US" dirty="0" smtClean="0"/>
              <a:t>剪枝算法</a:t>
            </a:r>
            <a:endParaRPr lang="en-US" altLang="zh-CN" dirty="0" smtClean="0"/>
          </a:p>
          <a:p>
            <a:r>
              <a:rPr lang="en-US" altLang="zh-CN" dirty="0" smtClean="0"/>
              <a:t>1962</a:t>
            </a:r>
            <a:r>
              <a:rPr lang="zh-CN" altLang="en-US" dirty="0" smtClean="0"/>
              <a:t>年西洋跳棋程序战胜美国的州冠军</a:t>
            </a:r>
            <a:endParaRPr lang="en-US" altLang="zh-CN" dirty="0" smtClean="0"/>
          </a:p>
          <a:p>
            <a:r>
              <a:rPr lang="en-US" altLang="zh-CN" dirty="0" smtClean="0"/>
              <a:t>1996</a:t>
            </a:r>
            <a:r>
              <a:rPr lang="zh-CN" altLang="en-US" dirty="0" smtClean="0"/>
              <a:t>年深蓝首次挑战卡斯帕罗夫失败</a:t>
            </a:r>
            <a:endParaRPr lang="en-US" altLang="zh-CN" dirty="0" smtClean="0"/>
          </a:p>
          <a:p>
            <a:r>
              <a:rPr lang="en-US" altLang="zh-CN" dirty="0" smtClean="0"/>
              <a:t>1997</a:t>
            </a:r>
            <a:r>
              <a:rPr lang="zh-CN" altLang="en-US" dirty="0" smtClean="0"/>
              <a:t>年深蓝再战克斯帕罗夫获胜</a:t>
            </a:r>
            <a:endParaRPr lang="en-US" altLang="zh-CN" dirty="0" smtClean="0"/>
          </a:p>
          <a:p>
            <a:r>
              <a:rPr lang="en-US" altLang="zh-CN" dirty="0" smtClean="0"/>
              <a:t>2006</a:t>
            </a:r>
            <a:r>
              <a:rPr lang="zh-CN" altLang="en-US" dirty="0" smtClean="0"/>
              <a:t>年中国象棋程序战胜柳大华等</a:t>
            </a:r>
            <a:r>
              <a:rPr lang="en-US" altLang="zh-CN" dirty="0" smtClean="0"/>
              <a:t>5</a:t>
            </a:r>
            <a:r>
              <a:rPr lang="zh-CN" altLang="en-US" dirty="0" smtClean="0"/>
              <a:t>位棋手</a:t>
            </a:r>
            <a:endParaRPr lang="en-US" altLang="zh-CN" dirty="0" smtClean="0"/>
          </a:p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AlphaGo</a:t>
            </a:r>
            <a:r>
              <a:rPr lang="zh-CN" altLang="en-US" dirty="0" smtClean="0"/>
              <a:t>战胜李世石</a:t>
            </a:r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AlphaGo</a:t>
            </a:r>
            <a:r>
              <a:rPr lang="zh-CN" altLang="en-US" dirty="0" smtClean="0"/>
              <a:t>战胜柯洁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219" y="1674222"/>
            <a:ext cx="3353210" cy="33341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708" y="2177142"/>
            <a:ext cx="3663721" cy="2657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91" y="1783712"/>
            <a:ext cx="10379138" cy="34812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955" y="2177142"/>
            <a:ext cx="4165738" cy="25016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955" y="2177142"/>
            <a:ext cx="4009888" cy="30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272713" y="6021388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-2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631951" y="260350"/>
            <a:ext cx="8856663" cy="6065838"/>
            <a:chOff x="68" y="164"/>
            <a:chExt cx="5579" cy="3821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06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13" y="3789"/>
              <a:ext cx="2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7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611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712" y="3789"/>
              <a:ext cx="2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88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020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126" y="3789"/>
              <a:ext cx="23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-2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292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428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816" y="3789"/>
              <a:ext cx="23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-5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700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564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974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211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2247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2383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2490" y="3789"/>
              <a:ext cx="22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2653" y="3789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92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3034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3197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333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346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587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3741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3851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-1</a:t>
              </a:r>
            </a:p>
          </p:txBody>
        </p:sp>
        <p:sp>
          <p:nvSpPr>
            <p:cNvPr id="34" name="Text Box 32"/>
            <p:cNvSpPr txBox="1">
              <a:spLocks noChangeArrowheads="1"/>
            </p:cNvSpPr>
            <p:nvPr/>
          </p:nvSpPr>
          <p:spPr bwMode="auto">
            <a:xfrm>
              <a:off x="3996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-2</a:t>
              </a:r>
            </a:p>
          </p:txBody>
        </p:sp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415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429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442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4</a:t>
              </a: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4559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5</a:t>
              </a: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4713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4812" y="3793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-1</a:t>
              </a:r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4948" y="3793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-1</a:t>
              </a:r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5121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43" name="Text Box 41"/>
            <p:cNvSpPr txBox="1">
              <a:spLocks noChangeArrowheads="1"/>
            </p:cNvSpPr>
            <p:nvPr/>
          </p:nvSpPr>
          <p:spPr bwMode="auto">
            <a:xfrm>
              <a:off x="5211" y="3793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-3</a:t>
              </a:r>
            </a:p>
          </p:txBody>
        </p:sp>
        <p:sp>
          <p:nvSpPr>
            <p:cNvPr id="44" name="Text Box 42"/>
            <p:cNvSpPr txBox="1">
              <a:spLocks noChangeArrowheads="1"/>
            </p:cNvSpPr>
            <p:nvPr/>
          </p:nvSpPr>
          <p:spPr bwMode="auto">
            <a:xfrm>
              <a:off x="5375" y="3793"/>
              <a:ext cx="1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45" name="Text Box 43"/>
            <p:cNvSpPr txBox="1">
              <a:spLocks noChangeArrowheads="1"/>
            </p:cNvSpPr>
            <p:nvPr/>
          </p:nvSpPr>
          <p:spPr bwMode="auto">
            <a:xfrm>
              <a:off x="2762" y="3793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-5</a:t>
              </a: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11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5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8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52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657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79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93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106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120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33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47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161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74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188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01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15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29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42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56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269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836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972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310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3243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3379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51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365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379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392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406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419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433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447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460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474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4878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5014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5150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5285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5421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5557" y="3702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17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449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675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93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Oval 89"/>
            <p:cNvSpPr>
              <a:spLocks noChangeArrowheads="1"/>
            </p:cNvSpPr>
            <p:nvPr/>
          </p:nvSpPr>
          <p:spPr bwMode="auto">
            <a:xfrm>
              <a:off x="1202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Oval 90"/>
            <p:cNvSpPr>
              <a:spLocks noChangeArrowheads="1"/>
            </p:cNvSpPr>
            <p:nvPr/>
          </p:nvSpPr>
          <p:spPr bwMode="auto">
            <a:xfrm>
              <a:off x="1474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Oval 91"/>
            <p:cNvSpPr>
              <a:spLocks noChangeArrowheads="1"/>
            </p:cNvSpPr>
            <p:nvPr/>
          </p:nvSpPr>
          <p:spPr bwMode="auto">
            <a:xfrm>
              <a:off x="174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201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Oval 93"/>
            <p:cNvSpPr>
              <a:spLocks noChangeArrowheads="1"/>
            </p:cNvSpPr>
            <p:nvPr/>
          </p:nvSpPr>
          <p:spPr bwMode="auto">
            <a:xfrm>
              <a:off x="229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Oval 94"/>
            <p:cNvSpPr>
              <a:spLocks noChangeArrowheads="1"/>
            </p:cNvSpPr>
            <p:nvPr/>
          </p:nvSpPr>
          <p:spPr bwMode="auto">
            <a:xfrm>
              <a:off x="2562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Oval 95"/>
            <p:cNvSpPr>
              <a:spLocks noChangeArrowheads="1"/>
            </p:cNvSpPr>
            <p:nvPr/>
          </p:nvSpPr>
          <p:spPr bwMode="auto">
            <a:xfrm>
              <a:off x="2789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Oval 96"/>
            <p:cNvSpPr>
              <a:spLocks noChangeArrowheads="1"/>
            </p:cNvSpPr>
            <p:nvPr/>
          </p:nvSpPr>
          <p:spPr bwMode="auto">
            <a:xfrm>
              <a:off x="3061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Oval 97"/>
            <p:cNvSpPr>
              <a:spLocks noChangeArrowheads="1"/>
            </p:cNvSpPr>
            <p:nvPr/>
          </p:nvSpPr>
          <p:spPr bwMode="auto">
            <a:xfrm>
              <a:off x="328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Oval 98"/>
            <p:cNvSpPr>
              <a:spLocks noChangeArrowheads="1"/>
            </p:cNvSpPr>
            <p:nvPr/>
          </p:nvSpPr>
          <p:spPr bwMode="auto">
            <a:xfrm>
              <a:off x="347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Oval 99"/>
            <p:cNvSpPr>
              <a:spLocks noChangeArrowheads="1"/>
            </p:cNvSpPr>
            <p:nvPr/>
          </p:nvSpPr>
          <p:spPr bwMode="auto">
            <a:xfrm>
              <a:off x="366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Oval 100"/>
            <p:cNvSpPr>
              <a:spLocks noChangeArrowheads="1"/>
            </p:cNvSpPr>
            <p:nvPr/>
          </p:nvSpPr>
          <p:spPr bwMode="auto">
            <a:xfrm>
              <a:off x="3941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Oval 101"/>
            <p:cNvSpPr>
              <a:spLocks noChangeArrowheads="1"/>
            </p:cNvSpPr>
            <p:nvPr/>
          </p:nvSpPr>
          <p:spPr bwMode="auto">
            <a:xfrm>
              <a:off x="4213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auto">
            <a:xfrm>
              <a:off x="4485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Oval 103"/>
            <p:cNvSpPr>
              <a:spLocks noChangeArrowheads="1"/>
            </p:cNvSpPr>
            <p:nvPr/>
          </p:nvSpPr>
          <p:spPr bwMode="auto">
            <a:xfrm>
              <a:off x="4758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Oval 104"/>
            <p:cNvSpPr>
              <a:spLocks noChangeArrowheads="1"/>
            </p:cNvSpPr>
            <p:nvPr/>
          </p:nvSpPr>
          <p:spPr bwMode="auto">
            <a:xfrm>
              <a:off x="5020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Oval 105"/>
            <p:cNvSpPr>
              <a:spLocks noChangeArrowheads="1"/>
            </p:cNvSpPr>
            <p:nvPr/>
          </p:nvSpPr>
          <p:spPr bwMode="auto">
            <a:xfrm>
              <a:off x="5256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Oval 106"/>
            <p:cNvSpPr>
              <a:spLocks noChangeArrowheads="1"/>
            </p:cNvSpPr>
            <p:nvPr/>
          </p:nvSpPr>
          <p:spPr bwMode="auto">
            <a:xfrm>
              <a:off x="5484" y="315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412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83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1292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1746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2200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2653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297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288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365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396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4377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4649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4921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5193" y="2613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Oval 121"/>
            <p:cNvSpPr>
              <a:spLocks noChangeArrowheads="1"/>
            </p:cNvSpPr>
            <p:nvPr/>
          </p:nvSpPr>
          <p:spPr bwMode="auto">
            <a:xfrm>
              <a:off x="840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Oval 122"/>
            <p:cNvSpPr>
              <a:spLocks noChangeArrowheads="1"/>
            </p:cNvSpPr>
            <p:nvPr/>
          </p:nvSpPr>
          <p:spPr bwMode="auto">
            <a:xfrm>
              <a:off x="1429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Oval 123"/>
            <p:cNvSpPr>
              <a:spLocks noChangeArrowheads="1"/>
            </p:cNvSpPr>
            <p:nvPr/>
          </p:nvSpPr>
          <p:spPr bwMode="auto">
            <a:xfrm>
              <a:off x="1927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Oval 124"/>
            <p:cNvSpPr>
              <a:spLocks noChangeArrowheads="1"/>
            </p:cNvSpPr>
            <p:nvPr/>
          </p:nvSpPr>
          <p:spPr bwMode="auto">
            <a:xfrm>
              <a:off x="2381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Oval 125"/>
            <p:cNvSpPr>
              <a:spLocks noChangeArrowheads="1"/>
            </p:cNvSpPr>
            <p:nvPr/>
          </p:nvSpPr>
          <p:spPr bwMode="auto">
            <a:xfrm>
              <a:off x="2835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Oval 126"/>
            <p:cNvSpPr>
              <a:spLocks noChangeArrowheads="1"/>
            </p:cNvSpPr>
            <p:nvPr/>
          </p:nvSpPr>
          <p:spPr bwMode="auto">
            <a:xfrm>
              <a:off x="319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Oval 127"/>
            <p:cNvSpPr>
              <a:spLocks noChangeArrowheads="1"/>
            </p:cNvSpPr>
            <p:nvPr/>
          </p:nvSpPr>
          <p:spPr bwMode="auto">
            <a:xfrm>
              <a:off x="3560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Oval 128"/>
            <p:cNvSpPr>
              <a:spLocks noChangeArrowheads="1"/>
            </p:cNvSpPr>
            <p:nvPr/>
          </p:nvSpPr>
          <p:spPr bwMode="auto">
            <a:xfrm>
              <a:off x="387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Oval 129"/>
            <p:cNvSpPr>
              <a:spLocks noChangeArrowheads="1"/>
            </p:cNvSpPr>
            <p:nvPr/>
          </p:nvSpPr>
          <p:spPr bwMode="auto">
            <a:xfrm>
              <a:off x="4241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Oval 130"/>
            <p:cNvSpPr>
              <a:spLocks noChangeArrowheads="1"/>
            </p:cNvSpPr>
            <p:nvPr/>
          </p:nvSpPr>
          <p:spPr bwMode="auto">
            <a:xfrm>
              <a:off x="4558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Oval 131"/>
            <p:cNvSpPr>
              <a:spLocks noChangeArrowheads="1"/>
            </p:cNvSpPr>
            <p:nvPr/>
          </p:nvSpPr>
          <p:spPr bwMode="auto">
            <a:xfrm>
              <a:off x="4876" y="188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1247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179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Rectangle 134"/>
            <p:cNvSpPr>
              <a:spLocks noChangeArrowheads="1"/>
            </p:cNvSpPr>
            <p:nvPr/>
          </p:nvSpPr>
          <p:spPr bwMode="auto">
            <a:xfrm>
              <a:off x="238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Rectangle 135"/>
            <p:cNvSpPr>
              <a:spLocks noChangeArrowheads="1"/>
            </p:cNvSpPr>
            <p:nvPr/>
          </p:nvSpPr>
          <p:spPr bwMode="auto">
            <a:xfrm>
              <a:off x="2971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Rectangle 136"/>
            <p:cNvSpPr>
              <a:spLocks noChangeArrowheads="1"/>
            </p:cNvSpPr>
            <p:nvPr/>
          </p:nvSpPr>
          <p:spPr bwMode="auto">
            <a:xfrm>
              <a:off x="3515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Rectangle 137"/>
            <p:cNvSpPr>
              <a:spLocks noChangeArrowheads="1"/>
            </p:cNvSpPr>
            <p:nvPr/>
          </p:nvSpPr>
          <p:spPr bwMode="auto">
            <a:xfrm>
              <a:off x="4014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Rectangle 138"/>
            <p:cNvSpPr>
              <a:spLocks noChangeArrowheads="1"/>
            </p:cNvSpPr>
            <p:nvPr/>
          </p:nvSpPr>
          <p:spPr bwMode="auto">
            <a:xfrm>
              <a:off x="4513" y="1298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Oval 139"/>
            <p:cNvSpPr>
              <a:spLocks noChangeArrowheads="1"/>
            </p:cNvSpPr>
            <p:nvPr/>
          </p:nvSpPr>
          <p:spPr bwMode="auto">
            <a:xfrm>
              <a:off x="2018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Oval 140"/>
            <p:cNvSpPr>
              <a:spLocks noChangeArrowheads="1"/>
            </p:cNvSpPr>
            <p:nvPr/>
          </p:nvSpPr>
          <p:spPr bwMode="auto">
            <a:xfrm>
              <a:off x="2835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Oval 141"/>
            <p:cNvSpPr>
              <a:spLocks noChangeArrowheads="1"/>
            </p:cNvSpPr>
            <p:nvPr/>
          </p:nvSpPr>
          <p:spPr bwMode="auto">
            <a:xfrm>
              <a:off x="3606" y="709"/>
              <a:ext cx="90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Rectangle 142"/>
            <p:cNvSpPr>
              <a:spLocks noChangeArrowheads="1"/>
            </p:cNvSpPr>
            <p:nvPr/>
          </p:nvSpPr>
          <p:spPr bwMode="auto">
            <a:xfrm>
              <a:off x="2835" y="164"/>
              <a:ext cx="90" cy="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45" name="AutoShape 143"/>
            <p:cNvCxnSpPr>
              <a:cxnSpLocks noChangeShapeType="1"/>
              <a:stCxn id="46" idx="0"/>
              <a:endCxn id="87" idx="4"/>
            </p:cNvCxnSpPr>
            <p:nvPr/>
          </p:nvCxnSpPr>
          <p:spPr bwMode="auto">
            <a:xfrm flipV="1">
              <a:off x="159" y="3249"/>
              <a:ext cx="6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6" name="AutoShape 144"/>
            <p:cNvCxnSpPr>
              <a:cxnSpLocks noChangeShapeType="1"/>
              <a:stCxn id="47" idx="0"/>
              <a:endCxn id="87" idx="4"/>
            </p:cNvCxnSpPr>
            <p:nvPr/>
          </p:nvCxnSpPr>
          <p:spPr bwMode="auto">
            <a:xfrm flipH="1" flipV="1">
              <a:off x="221" y="3249"/>
              <a:ext cx="7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7" name="AutoShape 145"/>
            <p:cNvCxnSpPr>
              <a:cxnSpLocks noChangeShapeType="1"/>
              <a:stCxn id="48" idx="0"/>
              <a:endCxn id="88" idx="4"/>
            </p:cNvCxnSpPr>
            <p:nvPr/>
          </p:nvCxnSpPr>
          <p:spPr bwMode="auto">
            <a:xfrm flipV="1">
              <a:off x="431" y="3249"/>
              <a:ext cx="6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8" name="AutoShape 146"/>
            <p:cNvCxnSpPr>
              <a:cxnSpLocks noChangeShapeType="1"/>
              <a:stCxn id="49" idx="0"/>
              <a:endCxn id="88" idx="4"/>
            </p:cNvCxnSpPr>
            <p:nvPr/>
          </p:nvCxnSpPr>
          <p:spPr bwMode="auto">
            <a:xfrm flipH="1" flipV="1">
              <a:off x="494" y="3249"/>
              <a:ext cx="7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9" name="AutoShape 147"/>
            <p:cNvCxnSpPr>
              <a:cxnSpLocks noChangeShapeType="1"/>
              <a:stCxn id="50" idx="0"/>
              <a:endCxn id="89" idx="4"/>
            </p:cNvCxnSpPr>
            <p:nvPr/>
          </p:nvCxnSpPr>
          <p:spPr bwMode="auto">
            <a:xfrm flipV="1">
              <a:off x="702" y="3249"/>
              <a:ext cx="1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0" name="AutoShape 148"/>
            <p:cNvCxnSpPr>
              <a:cxnSpLocks noChangeShapeType="1"/>
              <a:stCxn id="51" idx="0"/>
              <a:endCxn id="90" idx="4"/>
            </p:cNvCxnSpPr>
            <p:nvPr/>
          </p:nvCxnSpPr>
          <p:spPr bwMode="auto">
            <a:xfrm flipV="1">
              <a:off x="841" y="3249"/>
              <a:ext cx="13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1" name="AutoShape 149"/>
            <p:cNvCxnSpPr>
              <a:cxnSpLocks noChangeShapeType="1"/>
              <a:stCxn id="52" idx="0"/>
              <a:endCxn id="90" idx="4"/>
            </p:cNvCxnSpPr>
            <p:nvPr/>
          </p:nvCxnSpPr>
          <p:spPr bwMode="auto">
            <a:xfrm flipH="1" flipV="1">
              <a:off x="975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2" name="AutoShape 150"/>
            <p:cNvCxnSpPr>
              <a:cxnSpLocks noChangeShapeType="1"/>
              <a:stCxn id="53" idx="0"/>
              <a:endCxn id="90" idx="4"/>
            </p:cNvCxnSpPr>
            <p:nvPr/>
          </p:nvCxnSpPr>
          <p:spPr bwMode="auto">
            <a:xfrm flipH="1" flipV="1">
              <a:off x="975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3" name="AutoShape 151"/>
            <p:cNvCxnSpPr>
              <a:cxnSpLocks noChangeShapeType="1"/>
              <a:stCxn id="54" idx="0"/>
              <a:endCxn id="91" idx="4"/>
            </p:cNvCxnSpPr>
            <p:nvPr/>
          </p:nvCxnSpPr>
          <p:spPr bwMode="auto">
            <a:xfrm flipH="1" flipV="1">
              <a:off x="1247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4" name="AutoShape 152"/>
            <p:cNvCxnSpPr>
              <a:cxnSpLocks noChangeShapeType="1"/>
              <a:stCxn id="55" idx="0"/>
              <a:endCxn id="91" idx="4"/>
            </p:cNvCxnSpPr>
            <p:nvPr/>
          </p:nvCxnSpPr>
          <p:spPr bwMode="auto">
            <a:xfrm flipH="1" flipV="1">
              <a:off x="1247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5" name="AutoShape 153"/>
            <p:cNvCxnSpPr>
              <a:cxnSpLocks noChangeShapeType="1"/>
              <a:stCxn id="56" idx="0"/>
              <a:endCxn id="92" idx="4"/>
            </p:cNvCxnSpPr>
            <p:nvPr/>
          </p:nvCxnSpPr>
          <p:spPr bwMode="auto">
            <a:xfrm flipH="1" flipV="1">
              <a:off x="1519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6" name="AutoShape 154"/>
            <p:cNvCxnSpPr>
              <a:cxnSpLocks noChangeShapeType="1"/>
              <a:stCxn id="57" idx="0"/>
              <a:endCxn id="92" idx="4"/>
            </p:cNvCxnSpPr>
            <p:nvPr/>
          </p:nvCxnSpPr>
          <p:spPr bwMode="auto">
            <a:xfrm flipH="1" flipV="1">
              <a:off x="1519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7" name="AutoShape 155"/>
            <p:cNvCxnSpPr>
              <a:cxnSpLocks noChangeShapeType="1"/>
              <a:stCxn id="58" idx="0"/>
              <a:endCxn id="93" idx="4"/>
            </p:cNvCxnSpPr>
            <p:nvPr/>
          </p:nvCxnSpPr>
          <p:spPr bwMode="auto">
            <a:xfrm flipH="1" flipV="1">
              <a:off x="1791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8" name="AutoShape 156"/>
            <p:cNvCxnSpPr>
              <a:cxnSpLocks noChangeShapeType="1"/>
              <a:stCxn id="59" idx="0"/>
              <a:endCxn id="93" idx="4"/>
            </p:cNvCxnSpPr>
            <p:nvPr/>
          </p:nvCxnSpPr>
          <p:spPr bwMode="auto">
            <a:xfrm flipH="1" flipV="1">
              <a:off x="1791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9" name="AutoShape 157"/>
            <p:cNvCxnSpPr>
              <a:cxnSpLocks noChangeShapeType="1"/>
              <a:stCxn id="60" idx="0"/>
              <a:endCxn id="94" idx="4"/>
            </p:cNvCxnSpPr>
            <p:nvPr/>
          </p:nvCxnSpPr>
          <p:spPr bwMode="auto">
            <a:xfrm flipH="1" flipV="1">
              <a:off x="2063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0" name="AutoShape 158"/>
            <p:cNvCxnSpPr>
              <a:cxnSpLocks noChangeShapeType="1"/>
              <a:stCxn id="61" idx="0"/>
              <a:endCxn id="94" idx="4"/>
            </p:cNvCxnSpPr>
            <p:nvPr/>
          </p:nvCxnSpPr>
          <p:spPr bwMode="auto">
            <a:xfrm flipH="1" flipV="1">
              <a:off x="2063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1" name="AutoShape 159"/>
            <p:cNvCxnSpPr>
              <a:cxnSpLocks noChangeShapeType="1"/>
              <a:stCxn id="62" idx="0"/>
              <a:endCxn id="95" idx="4"/>
            </p:cNvCxnSpPr>
            <p:nvPr/>
          </p:nvCxnSpPr>
          <p:spPr bwMode="auto">
            <a:xfrm flipH="1" flipV="1">
              <a:off x="2335" y="3249"/>
              <a:ext cx="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2" name="AutoShape 160"/>
            <p:cNvCxnSpPr>
              <a:cxnSpLocks noChangeShapeType="1"/>
              <a:stCxn id="63" idx="0"/>
              <a:endCxn id="95" idx="4"/>
            </p:cNvCxnSpPr>
            <p:nvPr/>
          </p:nvCxnSpPr>
          <p:spPr bwMode="auto">
            <a:xfrm flipH="1" flipV="1">
              <a:off x="2335" y="3249"/>
              <a:ext cx="13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3" name="AutoShape 161"/>
            <p:cNvCxnSpPr>
              <a:cxnSpLocks noChangeShapeType="1"/>
              <a:stCxn id="64" idx="0"/>
              <a:endCxn id="96" idx="4"/>
            </p:cNvCxnSpPr>
            <p:nvPr/>
          </p:nvCxnSpPr>
          <p:spPr bwMode="auto">
            <a:xfrm flipH="1" flipV="1">
              <a:off x="2607" y="3249"/>
              <a:ext cx="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4" name="AutoShape 162"/>
            <p:cNvCxnSpPr>
              <a:cxnSpLocks noChangeShapeType="1"/>
              <a:stCxn id="65" idx="0"/>
              <a:endCxn id="96" idx="4"/>
            </p:cNvCxnSpPr>
            <p:nvPr/>
          </p:nvCxnSpPr>
          <p:spPr bwMode="auto">
            <a:xfrm flipH="1" flipV="1">
              <a:off x="2607" y="3249"/>
              <a:ext cx="13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5" name="AutoShape 163"/>
            <p:cNvCxnSpPr>
              <a:cxnSpLocks noChangeShapeType="1"/>
              <a:stCxn id="66" idx="0"/>
              <a:endCxn id="97" idx="4"/>
            </p:cNvCxnSpPr>
            <p:nvPr/>
          </p:nvCxnSpPr>
          <p:spPr bwMode="auto">
            <a:xfrm flipH="1" flipV="1">
              <a:off x="2834" y="3249"/>
              <a:ext cx="4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6" name="AutoShape 164"/>
            <p:cNvCxnSpPr>
              <a:cxnSpLocks noChangeShapeType="1"/>
              <a:stCxn id="67" idx="0"/>
              <a:endCxn id="97" idx="4"/>
            </p:cNvCxnSpPr>
            <p:nvPr/>
          </p:nvCxnSpPr>
          <p:spPr bwMode="auto">
            <a:xfrm flipH="1" flipV="1">
              <a:off x="2834" y="3249"/>
              <a:ext cx="18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7" name="AutoShape 165"/>
            <p:cNvCxnSpPr>
              <a:cxnSpLocks noChangeShapeType="1"/>
              <a:stCxn id="68" idx="0"/>
              <a:endCxn id="98" idx="4"/>
            </p:cNvCxnSpPr>
            <p:nvPr/>
          </p:nvCxnSpPr>
          <p:spPr bwMode="auto">
            <a:xfrm flipH="1" flipV="1">
              <a:off x="3106" y="3249"/>
              <a:ext cx="4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8" name="AutoShape 166"/>
            <p:cNvCxnSpPr>
              <a:cxnSpLocks noChangeShapeType="1"/>
              <a:stCxn id="69" idx="0"/>
              <a:endCxn id="98" idx="4"/>
            </p:cNvCxnSpPr>
            <p:nvPr/>
          </p:nvCxnSpPr>
          <p:spPr bwMode="auto">
            <a:xfrm flipH="1" flipV="1">
              <a:off x="3106" y="3249"/>
              <a:ext cx="18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9" name="AutoShape 167"/>
            <p:cNvCxnSpPr>
              <a:cxnSpLocks noChangeShapeType="1"/>
              <a:stCxn id="70" idx="0"/>
              <a:endCxn id="99" idx="4"/>
            </p:cNvCxnSpPr>
            <p:nvPr/>
          </p:nvCxnSpPr>
          <p:spPr bwMode="auto">
            <a:xfrm flipH="1" flipV="1">
              <a:off x="3333" y="3249"/>
              <a:ext cx="9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0" name="AutoShape 168"/>
            <p:cNvCxnSpPr>
              <a:cxnSpLocks noChangeShapeType="1"/>
              <a:stCxn id="71" idx="0"/>
              <a:endCxn id="100" idx="4"/>
            </p:cNvCxnSpPr>
            <p:nvPr/>
          </p:nvCxnSpPr>
          <p:spPr bwMode="auto">
            <a:xfrm flipH="1" flipV="1">
              <a:off x="3515" y="3249"/>
              <a:ext cx="48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1" name="AutoShape 169"/>
            <p:cNvCxnSpPr>
              <a:cxnSpLocks noChangeShapeType="1"/>
              <a:stCxn id="86" idx="0"/>
              <a:endCxn id="108" idx="4"/>
            </p:cNvCxnSpPr>
            <p:nvPr/>
          </p:nvCxnSpPr>
          <p:spPr bwMode="auto">
            <a:xfrm flipH="1" flipV="1">
              <a:off x="5529" y="3249"/>
              <a:ext cx="73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2" name="AutoShape 170"/>
            <p:cNvCxnSpPr>
              <a:cxnSpLocks noChangeShapeType="1"/>
              <a:stCxn id="72" idx="0"/>
              <a:endCxn id="101" idx="4"/>
            </p:cNvCxnSpPr>
            <p:nvPr/>
          </p:nvCxnSpPr>
          <p:spPr bwMode="auto">
            <a:xfrm flipV="1">
              <a:off x="3699" y="3249"/>
              <a:ext cx="14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3" name="AutoShape 171"/>
            <p:cNvCxnSpPr>
              <a:cxnSpLocks noChangeShapeType="1"/>
              <a:stCxn id="73" idx="0"/>
              <a:endCxn id="101" idx="4"/>
            </p:cNvCxnSpPr>
            <p:nvPr/>
          </p:nvCxnSpPr>
          <p:spPr bwMode="auto">
            <a:xfrm flipH="1" flipV="1">
              <a:off x="3713" y="3249"/>
              <a:ext cx="122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4" name="AutoShape 172"/>
            <p:cNvCxnSpPr>
              <a:cxnSpLocks noChangeShapeType="1"/>
              <a:stCxn id="74" idx="0"/>
              <a:endCxn id="102" idx="4"/>
            </p:cNvCxnSpPr>
            <p:nvPr/>
          </p:nvCxnSpPr>
          <p:spPr bwMode="auto">
            <a:xfrm flipV="1">
              <a:off x="3970" y="3249"/>
              <a:ext cx="16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5" name="AutoShape 173"/>
            <p:cNvCxnSpPr>
              <a:cxnSpLocks noChangeShapeType="1"/>
              <a:stCxn id="75" idx="0"/>
              <a:endCxn id="102" idx="4"/>
            </p:cNvCxnSpPr>
            <p:nvPr/>
          </p:nvCxnSpPr>
          <p:spPr bwMode="auto">
            <a:xfrm flipH="1" flipV="1">
              <a:off x="3986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6" name="AutoShape 174"/>
            <p:cNvCxnSpPr>
              <a:cxnSpLocks noChangeShapeType="1"/>
              <a:stCxn id="76" idx="0"/>
              <a:endCxn id="103" idx="4"/>
            </p:cNvCxnSpPr>
            <p:nvPr/>
          </p:nvCxnSpPr>
          <p:spPr bwMode="auto">
            <a:xfrm flipV="1">
              <a:off x="4243" y="3249"/>
              <a:ext cx="1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7" name="AutoShape 175"/>
            <p:cNvCxnSpPr>
              <a:cxnSpLocks noChangeShapeType="1"/>
              <a:stCxn id="77" idx="0"/>
              <a:endCxn id="103" idx="4"/>
            </p:cNvCxnSpPr>
            <p:nvPr/>
          </p:nvCxnSpPr>
          <p:spPr bwMode="auto">
            <a:xfrm flipH="1" flipV="1">
              <a:off x="4258" y="3249"/>
              <a:ext cx="121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8" name="AutoShape 176"/>
            <p:cNvCxnSpPr>
              <a:cxnSpLocks noChangeShapeType="1"/>
              <a:stCxn id="78" idx="0"/>
              <a:endCxn id="104" idx="4"/>
            </p:cNvCxnSpPr>
            <p:nvPr/>
          </p:nvCxnSpPr>
          <p:spPr bwMode="auto">
            <a:xfrm flipV="1">
              <a:off x="4515" y="3249"/>
              <a:ext cx="1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9" name="AutoShape 177"/>
            <p:cNvCxnSpPr>
              <a:cxnSpLocks noChangeShapeType="1"/>
              <a:stCxn id="79" idx="0"/>
              <a:endCxn id="104" idx="4"/>
            </p:cNvCxnSpPr>
            <p:nvPr/>
          </p:nvCxnSpPr>
          <p:spPr bwMode="auto">
            <a:xfrm flipH="1" flipV="1">
              <a:off x="4530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0" name="AutoShape 178"/>
            <p:cNvCxnSpPr>
              <a:cxnSpLocks noChangeShapeType="1"/>
              <a:stCxn id="80" idx="0"/>
              <a:endCxn id="105" idx="4"/>
            </p:cNvCxnSpPr>
            <p:nvPr/>
          </p:nvCxnSpPr>
          <p:spPr bwMode="auto">
            <a:xfrm flipV="1">
              <a:off x="4786" y="3249"/>
              <a:ext cx="17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1" name="AutoShape 179"/>
            <p:cNvCxnSpPr>
              <a:cxnSpLocks noChangeShapeType="1"/>
              <a:stCxn id="81" idx="0"/>
              <a:endCxn id="105" idx="4"/>
            </p:cNvCxnSpPr>
            <p:nvPr/>
          </p:nvCxnSpPr>
          <p:spPr bwMode="auto">
            <a:xfrm flipH="1" flipV="1">
              <a:off x="4803" y="3249"/>
              <a:ext cx="12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2" name="AutoShape 180"/>
            <p:cNvCxnSpPr>
              <a:cxnSpLocks noChangeShapeType="1"/>
              <a:stCxn id="82" idx="0"/>
              <a:endCxn id="106" idx="4"/>
            </p:cNvCxnSpPr>
            <p:nvPr/>
          </p:nvCxnSpPr>
          <p:spPr bwMode="auto">
            <a:xfrm flipV="1">
              <a:off x="5059" y="3249"/>
              <a:ext cx="6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3" name="AutoShape 181"/>
            <p:cNvCxnSpPr>
              <a:cxnSpLocks noChangeShapeType="1"/>
              <a:stCxn id="83" idx="0"/>
              <a:endCxn id="106" idx="4"/>
            </p:cNvCxnSpPr>
            <p:nvPr/>
          </p:nvCxnSpPr>
          <p:spPr bwMode="auto">
            <a:xfrm flipH="1" flipV="1">
              <a:off x="5065" y="3249"/>
              <a:ext cx="130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4" name="AutoShape 182"/>
            <p:cNvCxnSpPr>
              <a:cxnSpLocks noChangeShapeType="1"/>
              <a:stCxn id="84" idx="0"/>
              <a:endCxn id="107" idx="4"/>
            </p:cNvCxnSpPr>
            <p:nvPr/>
          </p:nvCxnSpPr>
          <p:spPr bwMode="auto">
            <a:xfrm flipH="1" flipV="1">
              <a:off x="5301" y="3249"/>
              <a:ext cx="29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5" name="AutoShape 183"/>
            <p:cNvCxnSpPr>
              <a:cxnSpLocks noChangeShapeType="1"/>
              <a:stCxn id="85" idx="0"/>
              <a:endCxn id="107" idx="4"/>
            </p:cNvCxnSpPr>
            <p:nvPr/>
          </p:nvCxnSpPr>
          <p:spPr bwMode="auto">
            <a:xfrm flipH="1" flipV="1">
              <a:off x="5301" y="3249"/>
              <a:ext cx="165" cy="45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6" name="AutoShape 184"/>
            <p:cNvCxnSpPr>
              <a:cxnSpLocks noChangeShapeType="1"/>
              <a:stCxn id="87" idx="0"/>
              <a:endCxn id="109" idx="2"/>
            </p:cNvCxnSpPr>
            <p:nvPr/>
          </p:nvCxnSpPr>
          <p:spPr bwMode="auto">
            <a:xfrm flipV="1">
              <a:off x="221" y="2659"/>
              <a:ext cx="236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7" name="AutoShape 185"/>
            <p:cNvCxnSpPr>
              <a:cxnSpLocks noChangeShapeType="1"/>
              <a:stCxn id="88" idx="0"/>
              <a:endCxn id="109" idx="2"/>
            </p:cNvCxnSpPr>
            <p:nvPr/>
          </p:nvCxnSpPr>
          <p:spPr bwMode="auto">
            <a:xfrm flipH="1" flipV="1">
              <a:off x="457" y="2659"/>
              <a:ext cx="37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8" name="AutoShape 186"/>
            <p:cNvCxnSpPr>
              <a:cxnSpLocks noChangeShapeType="1"/>
              <a:stCxn id="89" idx="0"/>
              <a:endCxn id="110" idx="2"/>
            </p:cNvCxnSpPr>
            <p:nvPr/>
          </p:nvCxnSpPr>
          <p:spPr bwMode="auto">
            <a:xfrm flipV="1">
              <a:off x="720" y="2659"/>
              <a:ext cx="16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9" name="AutoShape 187"/>
            <p:cNvCxnSpPr>
              <a:cxnSpLocks noChangeShapeType="1"/>
              <a:stCxn id="90" idx="0"/>
              <a:endCxn id="110" idx="2"/>
            </p:cNvCxnSpPr>
            <p:nvPr/>
          </p:nvCxnSpPr>
          <p:spPr bwMode="auto">
            <a:xfrm flipH="1" flipV="1">
              <a:off x="884" y="2659"/>
              <a:ext cx="9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0" name="AutoShape 188"/>
            <p:cNvCxnSpPr>
              <a:cxnSpLocks noChangeShapeType="1"/>
              <a:stCxn id="91" idx="0"/>
              <a:endCxn id="110" idx="2"/>
            </p:cNvCxnSpPr>
            <p:nvPr/>
          </p:nvCxnSpPr>
          <p:spPr bwMode="auto">
            <a:xfrm flipH="1" flipV="1">
              <a:off x="884" y="2659"/>
              <a:ext cx="363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1" name="AutoShape 189"/>
            <p:cNvCxnSpPr>
              <a:cxnSpLocks noChangeShapeType="1"/>
              <a:stCxn id="92" idx="0"/>
              <a:endCxn id="111" idx="2"/>
            </p:cNvCxnSpPr>
            <p:nvPr/>
          </p:nvCxnSpPr>
          <p:spPr bwMode="auto">
            <a:xfrm flipH="1" flipV="1">
              <a:off x="1337" y="2659"/>
              <a:ext cx="18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2" name="AutoShape 190"/>
            <p:cNvCxnSpPr>
              <a:cxnSpLocks noChangeShapeType="1"/>
              <a:stCxn id="93" idx="0"/>
              <a:endCxn id="111" idx="2"/>
            </p:cNvCxnSpPr>
            <p:nvPr/>
          </p:nvCxnSpPr>
          <p:spPr bwMode="auto">
            <a:xfrm flipH="1" flipV="1">
              <a:off x="1337" y="2659"/>
              <a:ext cx="45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3" name="AutoShape 191"/>
            <p:cNvCxnSpPr>
              <a:cxnSpLocks noChangeShapeType="1"/>
              <a:stCxn id="94" idx="0"/>
              <a:endCxn id="112" idx="2"/>
            </p:cNvCxnSpPr>
            <p:nvPr/>
          </p:nvCxnSpPr>
          <p:spPr bwMode="auto">
            <a:xfrm flipH="1" flipV="1">
              <a:off x="1791" y="2659"/>
              <a:ext cx="27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4" name="AutoShape 192"/>
            <p:cNvCxnSpPr>
              <a:cxnSpLocks noChangeShapeType="1"/>
              <a:stCxn id="95" idx="0"/>
              <a:endCxn id="113" idx="2"/>
            </p:cNvCxnSpPr>
            <p:nvPr/>
          </p:nvCxnSpPr>
          <p:spPr bwMode="auto">
            <a:xfrm flipH="1" flipV="1">
              <a:off x="2245" y="2659"/>
              <a:ext cx="9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5" name="AutoShape 193"/>
            <p:cNvCxnSpPr>
              <a:cxnSpLocks noChangeShapeType="1"/>
              <a:stCxn id="96" idx="0"/>
              <a:endCxn id="113" idx="2"/>
            </p:cNvCxnSpPr>
            <p:nvPr/>
          </p:nvCxnSpPr>
          <p:spPr bwMode="auto">
            <a:xfrm flipH="1" flipV="1">
              <a:off x="2245" y="2659"/>
              <a:ext cx="362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6" name="AutoShape 194"/>
            <p:cNvCxnSpPr>
              <a:cxnSpLocks noChangeShapeType="1"/>
              <a:stCxn id="97" idx="0"/>
              <a:endCxn id="114" idx="2"/>
            </p:cNvCxnSpPr>
            <p:nvPr/>
          </p:nvCxnSpPr>
          <p:spPr bwMode="auto">
            <a:xfrm flipH="1" flipV="1">
              <a:off x="2698" y="2659"/>
              <a:ext cx="136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7" name="AutoShape 195"/>
            <p:cNvCxnSpPr>
              <a:cxnSpLocks noChangeShapeType="1"/>
              <a:stCxn id="98" idx="0"/>
              <a:endCxn id="115" idx="2"/>
            </p:cNvCxnSpPr>
            <p:nvPr/>
          </p:nvCxnSpPr>
          <p:spPr bwMode="auto">
            <a:xfrm flipH="1" flipV="1">
              <a:off x="3016" y="2659"/>
              <a:ext cx="9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8" name="AutoShape 196"/>
            <p:cNvCxnSpPr>
              <a:cxnSpLocks noChangeShapeType="1"/>
              <a:stCxn id="108" idx="0"/>
              <a:endCxn id="122" idx="2"/>
            </p:cNvCxnSpPr>
            <p:nvPr/>
          </p:nvCxnSpPr>
          <p:spPr bwMode="auto">
            <a:xfrm flipH="1" flipV="1">
              <a:off x="5238" y="2659"/>
              <a:ext cx="29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9" name="AutoShape 197"/>
            <p:cNvCxnSpPr>
              <a:cxnSpLocks noChangeShapeType="1"/>
              <a:stCxn id="107" idx="0"/>
              <a:endCxn id="122" idx="2"/>
            </p:cNvCxnSpPr>
            <p:nvPr/>
          </p:nvCxnSpPr>
          <p:spPr bwMode="auto">
            <a:xfrm flipH="1" flipV="1">
              <a:off x="5238" y="2659"/>
              <a:ext cx="63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0" name="AutoShape 198"/>
            <p:cNvCxnSpPr>
              <a:cxnSpLocks noChangeShapeType="1"/>
              <a:stCxn id="106" idx="0"/>
              <a:endCxn id="121" idx="2"/>
            </p:cNvCxnSpPr>
            <p:nvPr/>
          </p:nvCxnSpPr>
          <p:spPr bwMode="auto">
            <a:xfrm flipH="1" flipV="1">
              <a:off x="4966" y="2659"/>
              <a:ext cx="99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1" name="AutoShape 199"/>
            <p:cNvCxnSpPr>
              <a:cxnSpLocks noChangeShapeType="1"/>
              <a:stCxn id="105" idx="0"/>
              <a:endCxn id="120" idx="2"/>
            </p:cNvCxnSpPr>
            <p:nvPr/>
          </p:nvCxnSpPr>
          <p:spPr bwMode="auto">
            <a:xfrm flipH="1" flipV="1">
              <a:off x="4694" y="2659"/>
              <a:ext cx="109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2" name="AutoShape 200"/>
            <p:cNvCxnSpPr>
              <a:cxnSpLocks noChangeShapeType="1"/>
              <a:stCxn id="104" idx="0"/>
              <a:endCxn id="119" idx="2"/>
            </p:cNvCxnSpPr>
            <p:nvPr/>
          </p:nvCxnSpPr>
          <p:spPr bwMode="auto">
            <a:xfrm flipH="1" flipV="1">
              <a:off x="4422" y="2659"/>
              <a:ext cx="108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3" name="AutoShape 201"/>
            <p:cNvCxnSpPr>
              <a:cxnSpLocks noChangeShapeType="1"/>
              <a:stCxn id="103" idx="0"/>
              <a:endCxn id="118" idx="2"/>
            </p:cNvCxnSpPr>
            <p:nvPr/>
          </p:nvCxnSpPr>
          <p:spPr bwMode="auto">
            <a:xfrm flipH="1" flipV="1">
              <a:off x="4014" y="2659"/>
              <a:ext cx="244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4" name="AutoShape 202"/>
            <p:cNvCxnSpPr>
              <a:cxnSpLocks noChangeShapeType="1"/>
              <a:stCxn id="102" idx="0"/>
              <a:endCxn id="118" idx="2"/>
            </p:cNvCxnSpPr>
            <p:nvPr/>
          </p:nvCxnSpPr>
          <p:spPr bwMode="auto">
            <a:xfrm flipV="1">
              <a:off x="3986" y="2659"/>
              <a:ext cx="28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5" name="AutoShape 203"/>
            <p:cNvCxnSpPr>
              <a:cxnSpLocks noChangeShapeType="1"/>
              <a:stCxn id="101" idx="0"/>
              <a:endCxn id="117" idx="2"/>
            </p:cNvCxnSpPr>
            <p:nvPr/>
          </p:nvCxnSpPr>
          <p:spPr bwMode="auto">
            <a:xfrm flipH="1" flipV="1">
              <a:off x="3696" y="2659"/>
              <a:ext cx="17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6" name="AutoShape 204"/>
            <p:cNvCxnSpPr>
              <a:cxnSpLocks noChangeShapeType="1"/>
              <a:stCxn id="100" idx="0"/>
              <a:endCxn id="117" idx="2"/>
            </p:cNvCxnSpPr>
            <p:nvPr/>
          </p:nvCxnSpPr>
          <p:spPr bwMode="auto">
            <a:xfrm flipV="1">
              <a:off x="3515" y="2659"/>
              <a:ext cx="181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7" name="AutoShape 205"/>
            <p:cNvCxnSpPr>
              <a:cxnSpLocks noChangeShapeType="1"/>
              <a:stCxn id="99" idx="0"/>
              <a:endCxn id="116" idx="2"/>
            </p:cNvCxnSpPr>
            <p:nvPr/>
          </p:nvCxnSpPr>
          <p:spPr bwMode="auto">
            <a:xfrm flipV="1">
              <a:off x="3333" y="2659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8" name="AutoShape 206"/>
            <p:cNvCxnSpPr>
              <a:cxnSpLocks noChangeShapeType="1"/>
              <a:stCxn id="109" idx="0"/>
              <a:endCxn id="123" idx="4"/>
            </p:cNvCxnSpPr>
            <p:nvPr/>
          </p:nvCxnSpPr>
          <p:spPr bwMode="auto">
            <a:xfrm flipV="1">
              <a:off x="457" y="1979"/>
              <a:ext cx="428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9" name="AutoShape 207"/>
            <p:cNvCxnSpPr>
              <a:cxnSpLocks noChangeShapeType="1"/>
              <a:stCxn id="110" idx="0"/>
              <a:endCxn id="123" idx="4"/>
            </p:cNvCxnSpPr>
            <p:nvPr/>
          </p:nvCxnSpPr>
          <p:spPr bwMode="auto">
            <a:xfrm flipV="1">
              <a:off x="884" y="1979"/>
              <a:ext cx="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0" name="AutoShape 208"/>
            <p:cNvCxnSpPr>
              <a:cxnSpLocks noChangeShapeType="1"/>
              <a:stCxn id="111" idx="0"/>
              <a:endCxn id="124" idx="4"/>
            </p:cNvCxnSpPr>
            <p:nvPr/>
          </p:nvCxnSpPr>
          <p:spPr bwMode="auto">
            <a:xfrm flipV="1">
              <a:off x="1337" y="1979"/>
              <a:ext cx="137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1" name="AutoShape 209"/>
            <p:cNvCxnSpPr>
              <a:cxnSpLocks noChangeShapeType="1"/>
              <a:stCxn id="112" idx="0"/>
              <a:endCxn id="125" idx="4"/>
            </p:cNvCxnSpPr>
            <p:nvPr/>
          </p:nvCxnSpPr>
          <p:spPr bwMode="auto">
            <a:xfrm flipV="1">
              <a:off x="1791" y="1979"/>
              <a:ext cx="18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2" name="AutoShape 210"/>
            <p:cNvCxnSpPr>
              <a:cxnSpLocks noChangeShapeType="1"/>
              <a:stCxn id="113" idx="0"/>
              <a:endCxn id="126" idx="4"/>
            </p:cNvCxnSpPr>
            <p:nvPr/>
          </p:nvCxnSpPr>
          <p:spPr bwMode="auto">
            <a:xfrm flipV="1">
              <a:off x="2245" y="1979"/>
              <a:ext cx="18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3" name="AutoShape 211"/>
            <p:cNvCxnSpPr>
              <a:cxnSpLocks noChangeShapeType="1"/>
              <a:stCxn id="114" idx="0"/>
              <a:endCxn id="127" idx="4"/>
            </p:cNvCxnSpPr>
            <p:nvPr/>
          </p:nvCxnSpPr>
          <p:spPr bwMode="auto">
            <a:xfrm flipV="1">
              <a:off x="2698" y="1979"/>
              <a:ext cx="182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4" name="AutoShape 212"/>
            <p:cNvCxnSpPr>
              <a:cxnSpLocks noChangeShapeType="1"/>
              <a:stCxn id="115" idx="0"/>
              <a:endCxn id="127" idx="4"/>
            </p:cNvCxnSpPr>
            <p:nvPr/>
          </p:nvCxnSpPr>
          <p:spPr bwMode="auto">
            <a:xfrm flipH="1" flipV="1">
              <a:off x="2880" y="1979"/>
              <a:ext cx="136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5" name="AutoShape 213"/>
            <p:cNvCxnSpPr>
              <a:cxnSpLocks noChangeShapeType="1"/>
              <a:stCxn id="116" idx="0"/>
              <a:endCxn id="128" idx="4"/>
            </p:cNvCxnSpPr>
            <p:nvPr/>
          </p:nvCxnSpPr>
          <p:spPr bwMode="auto">
            <a:xfrm flipH="1" flipV="1">
              <a:off x="3243" y="1979"/>
              <a:ext cx="90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6" name="AutoShape 214"/>
            <p:cNvCxnSpPr>
              <a:cxnSpLocks noChangeShapeType="1"/>
              <a:stCxn id="117" idx="0"/>
              <a:endCxn id="129" idx="4"/>
            </p:cNvCxnSpPr>
            <p:nvPr/>
          </p:nvCxnSpPr>
          <p:spPr bwMode="auto">
            <a:xfrm flipH="1" flipV="1">
              <a:off x="3605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7" name="AutoShape 215"/>
            <p:cNvCxnSpPr>
              <a:cxnSpLocks noChangeShapeType="1"/>
              <a:stCxn id="118" idx="0"/>
              <a:endCxn id="130" idx="4"/>
            </p:cNvCxnSpPr>
            <p:nvPr/>
          </p:nvCxnSpPr>
          <p:spPr bwMode="auto">
            <a:xfrm flipH="1" flipV="1">
              <a:off x="3923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8" name="AutoShape 216"/>
            <p:cNvCxnSpPr>
              <a:cxnSpLocks noChangeShapeType="1"/>
              <a:stCxn id="119" idx="0"/>
              <a:endCxn id="131" idx="4"/>
            </p:cNvCxnSpPr>
            <p:nvPr/>
          </p:nvCxnSpPr>
          <p:spPr bwMode="auto">
            <a:xfrm flipH="1" flipV="1">
              <a:off x="4286" y="1979"/>
              <a:ext cx="136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9" name="AutoShape 217"/>
            <p:cNvCxnSpPr>
              <a:cxnSpLocks noChangeShapeType="1"/>
              <a:stCxn id="120" idx="0"/>
              <a:endCxn id="132" idx="4"/>
            </p:cNvCxnSpPr>
            <p:nvPr/>
          </p:nvCxnSpPr>
          <p:spPr bwMode="auto">
            <a:xfrm flipH="1" flipV="1">
              <a:off x="4603" y="1979"/>
              <a:ext cx="91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0" name="AutoShape 218"/>
            <p:cNvCxnSpPr>
              <a:cxnSpLocks noChangeShapeType="1"/>
              <a:stCxn id="121" idx="0"/>
              <a:endCxn id="133" idx="4"/>
            </p:cNvCxnSpPr>
            <p:nvPr/>
          </p:nvCxnSpPr>
          <p:spPr bwMode="auto">
            <a:xfrm flipH="1" flipV="1">
              <a:off x="4921" y="1979"/>
              <a:ext cx="45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1" name="AutoShape 219"/>
            <p:cNvCxnSpPr>
              <a:cxnSpLocks noChangeShapeType="1"/>
              <a:stCxn id="122" idx="0"/>
              <a:endCxn id="133" idx="4"/>
            </p:cNvCxnSpPr>
            <p:nvPr/>
          </p:nvCxnSpPr>
          <p:spPr bwMode="auto">
            <a:xfrm flipH="1" flipV="1">
              <a:off x="4921" y="1979"/>
              <a:ext cx="317" cy="6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2" name="AutoShape 220"/>
            <p:cNvCxnSpPr>
              <a:cxnSpLocks noChangeShapeType="1"/>
              <a:stCxn id="123" idx="0"/>
              <a:endCxn id="134" idx="2"/>
            </p:cNvCxnSpPr>
            <p:nvPr/>
          </p:nvCxnSpPr>
          <p:spPr bwMode="auto">
            <a:xfrm flipV="1">
              <a:off x="885" y="1344"/>
              <a:ext cx="40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3" name="AutoShape 221"/>
            <p:cNvCxnSpPr>
              <a:cxnSpLocks noChangeShapeType="1"/>
              <a:stCxn id="124" idx="0"/>
              <a:endCxn id="135" idx="2"/>
            </p:cNvCxnSpPr>
            <p:nvPr/>
          </p:nvCxnSpPr>
          <p:spPr bwMode="auto">
            <a:xfrm flipV="1">
              <a:off x="1474" y="1344"/>
              <a:ext cx="362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4" name="AutoShape 222"/>
            <p:cNvCxnSpPr>
              <a:cxnSpLocks noChangeShapeType="1"/>
              <a:stCxn id="125" idx="0"/>
              <a:endCxn id="135" idx="2"/>
            </p:cNvCxnSpPr>
            <p:nvPr/>
          </p:nvCxnSpPr>
          <p:spPr bwMode="auto">
            <a:xfrm flipH="1" flipV="1">
              <a:off x="1836" y="1344"/>
              <a:ext cx="136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5" name="AutoShape 223"/>
            <p:cNvCxnSpPr>
              <a:cxnSpLocks noChangeShapeType="1"/>
              <a:stCxn id="126" idx="0"/>
              <a:endCxn id="136" idx="2"/>
            </p:cNvCxnSpPr>
            <p:nvPr/>
          </p:nvCxnSpPr>
          <p:spPr bwMode="auto">
            <a:xfrm flipV="1">
              <a:off x="2426" y="1344"/>
              <a:ext cx="0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6" name="AutoShape 224"/>
            <p:cNvCxnSpPr>
              <a:cxnSpLocks noChangeShapeType="1"/>
              <a:stCxn id="127" idx="0"/>
              <a:endCxn id="136" idx="2"/>
            </p:cNvCxnSpPr>
            <p:nvPr/>
          </p:nvCxnSpPr>
          <p:spPr bwMode="auto">
            <a:xfrm flipH="1" flipV="1">
              <a:off x="2426" y="1344"/>
              <a:ext cx="454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7" name="AutoShape 225"/>
            <p:cNvCxnSpPr>
              <a:cxnSpLocks noChangeShapeType="1"/>
              <a:stCxn id="128" idx="0"/>
              <a:endCxn id="137" idx="2"/>
            </p:cNvCxnSpPr>
            <p:nvPr/>
          </p:nvCxnSpPr>
          <p:spPr bwMode="auto">
            <a:xfrm flipH="1" flipV="1">
              <a:off x="3016" y="1344"/>
              <a:ext cx="22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8" name="AutoShape 226"/>
            <p:cNvCxnSpPr>
              <a:cxnSpLocks noChangeShapeType="1"/>
              <a:stCxn id="129" idx="0"/>
              <a:endCxn id="138" idx="2"/>
            </p:cNvCxnSpPr>
            <p:nvPr/>
          </p:nvCxnSpPr>
          <p:spPr bwMode="auto">
            <a:xfrm flipH="1" flipV="1">
              <a:off x="3560" y="1344"/>
              <a:ext cx="45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9" name="AutoShape 227"/>
            <p:cNvCxnSpPr>
              <a:cxnSpLocks noChangeShapeType="1"/>
              <a:stCxn id="130" idx="0"/>
              <a:endCxn id="138" idx="2"/>
            </p:cNvCxnSpPr>
            <p:nvPr/>
          </p:nvCxnSpPr>
          <p:spPr bwMode="auto">
            <a:xfrm flipH="1" flipV="1">
              <a:off x="3560" y="1344"/>
              <a:ext cx="363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0" name="AutoShape 228"/>
            <p:cNvCxnSpPr>
              <a:cxnSpLocks noChangeShapeType="1"/>
              <a:stCxn id="131" idx="0"/>
              <a:endCxn id="139" idx="2"/>
            </p:cNvCxnSpPr>
            <p:nvPr/>
          </p:nvCxnSpPr>
          <p:spPr bwMode="auto">
            <a:xfrm flipH="1" flipV="1">
              <a:off x="4059" y="1344"/>
              <a:ext cx="227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1" name="AutoShape 229"/>
            <p:cNvCxnSpPr>
              <a:cxnSpLocks noChangeShapeType="1"/>
              <a:stCxn id="132" idx="0"/>
              <a:endCxn id="139" idx="2"/>
            </p:cNvCxnSpPr>
            <p:nvPr/>
          </p:nvCxnSpPr>
          <p:spPr bwMode="auto">
            <a:xfrm flipH="1" flipV="1">
              <a:off x="4059" y="1344"/>
              <a:ext cx="544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2" name="AutoShape 230"/>
            <p:cNvCxnSpPr>
              <a:cxnSpLocks noChangeShapeType="1"/>
              <a:stCxn id="133" idx="0"/>
              <a:endCxn id="140" idx="2"/>
            </p:cNvCxnSpPr>
            <p:nvPr/>
          </p:nvCxnSpPr>
          <p:spPr bwMode="auto">
            <a:xfrm flipH="1" flipV="1">
              <a:off x="4558" y="1344"/>
              <a:ext cx="363" cy="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3" name="AutoShape 231"/>
            <p:cNvCxnSpPr>
              <a:cxnSpLocks noChangeShapeType="1"/>
              <a:stCxn id="134" idx="0"/>
              <a:endCxn id="141" idx="4"/>
            </p:cNvCxnSpPr>
            <p:nvPr/>
          </p:nvCxnSpPr>
          <p:spPr bwMode="auto">
            <a:xfrm flipV="1">
              <a:off x="1292" y="799"/>
              <a:ext cx="77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4" name="AutoShape 232"/>
            <p:cNvCxnSpPr>
              <a:cxnSpLocks noChangeShapeType="1"/>
              <a:stCxn id="135" idx="0"/>
              <a:endCxn id="141" idx="4"/>
            </p:cNvCxnSpPr>
            <p:nvPr/>
          </p:nvCxnSpPr>
          <p:spPr bwMode="auto">
            <a:xfrm flipV="1">
              <a:off x="1836" y="799"/>
              <a:ext cx="227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5" name="AutoShape 233"/>
            <p:cNvCxnSpPr>
              <a:cxnSpLocks noChangeShapeType="1"/>
              <a:stCxn id="136" idx="0"/>
              <a:endCxn id="142" idx="4"/>
            </p:cNvCxnSpPr>
            <p:nvPr/>
          </p:nvCxnSpPr>
          <p:spPr bwMode="auto">
            <a:xfrm flipV="1">
              <a:off x="2426" y="799"/>
              <a:ext cx="454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6" name="AutoShape 234"/>
            <p:cNvCxnSpPr>
              <a:cxnSpLocks noChangeShapeType="1"/>
              <a:stCxn id="137" idx="0"/>
              <a:endCxn id="142" idx="4"/>
            </p:cNvCxnSpPr>
            <p:nvPr/>
          </p:nvCxnSpPr>
          <p:spPr bwMode="auto">
            <a:xfrm flipH="1" flipV="1">
              <a:off x="2880" y="799"/>
              <a:ext cx="136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7" name="AutoShape 235"/>
            <p:cNvCxnSpPr>
              <a:cxnSpLocks noChangeShapeType="1"/>
              <a:stCxn id="138" idx="0"/>
              <a:endCxn id="143" idx="4"/>
            </p:cNvCxnSpPr>
            <p:nvPr/>
          </p:nvCxnSpPr>
          <p:spPr bwMode="auto">
            <a:xfrm flipV="1">
              <a:off x="3560" y="799"/>
              <a:ext cx="9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8" name="AutoShape 236"/>
            <p:cNvCxnSpPr>
              <a:cxnSpLocks noChangeShapeType="1"/>
              <a:stCxn id="139" idx="0"/>
              <a:endCxn id="143" idx="4"/>
            </p:cNvCxnSpPr>
            <p:nvPr/>
          </p:nvCxnSpPr>
          <p:spPr bwMode="auto">
            <a:xfrm flipH="1" flipV="1">
              <a:off x="3651" y="799"/>
              <a:ext cx="408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39" name="AutoShape 237"/>
            <p:cNvCxnSpPr>
              <a:cxnSpLocks noChangeShapeType="1"/>
              <a:stCxn id="140" idx="0"/>
              <a:endCxn id="143" idx="4"/>
            </p:cNvCxnSpPr>
            <p:nvPr/>
          </p:nvCxnSpPr>
          <p:spPr bwMode="auto">
            <a:xfrm flipH="1" flipV="1">
              <a:off x="3651" y="799"/>
              <a:ext cx="907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0" name="AutoShape 238"/>
            <p:cNvCxnSpPr>
              <a:cxnSpLocks noChangeShapeType="1"/>
              <a:stCxn id="141" idx="7"/>
              <a:endCxn id="144" idx="2"/>
            </p:cNvCxnSpPr>
            <p:nvPr/>
          </p:nvCxnSpPr>
          <p:spPr bwMode="auto">
            <a:xfrm flipV="1">
              <a:off x="2095" y="210"/>
              <a:ext cx="785" cy="5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1" name="AutoShape 239"/>
            <p:cNvCxnSpPr>
              <a:cxnSpLocks noChangeShapeType="1"/>
              <a:stCxn id="142" idx="0"/>
              <a:endCxn id="144" idx="2"/>
            </p:cNvCxnSpPr>
            <p:nvPr/>
          </p:nvCxnSpPr>
          <p:spPr bwMode="auto">
            <a:xfrm flipV="1">
              <a:off x="2880" y="210"/>
              <a:ext cx="0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2" name="AutoShape 240"/>
            <p:cNvCxnSpPr>
              <a:cxnSpLocks noChangeShapeType="1"/>
              <a:stCxn id="143" idx="0"/>
              <a:endCxn id="144" idx="2"/>
            </p:cNvCxnSpPr>
            <p:nvPr/>
          </p:nvCxnSpPr>
          <p:spPr bwMode="auto">
            <a:xfrm flipH="1" flipV="1">
              <a:off x="2880" y="210"/>
              <a:ext cx="771" cy="4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  <p:sp>
        <p:nvSpPr>
          <p:cNvPr id="243" name="AutoShape 252"/>
          <p:cNvSpPr>
            <a:spLocks noChangeArrowheads="1"/>
          </p:cNvSpPr>
          <p:nvPr/>
        </p:nvSpPr>
        <p:spPr bwMode="auto">
          <a:xfrm>
            <a:off x="8328025" y="260351"/>
            <a:ext cx="1512888" cy="360363"/>
          </a:xfrm>
          <a:prstGeom prst="wedgeRectCallout">
            <a:avLst>
              <a:gd name="adj1" fmla="val -191236"/>
              <a:gd name="adj2" fmla="val -4075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Max</a:t>
            </a:r>
          </a:p>
        </p:txBody>
      </p:sp>
      <p:sp>
        <p:nvSpPr>
          <p:cNvPr id="244" name="AutoShape 253"/>
          <p:cNvSpPr>
            <a:spLocks noChangeArrowheads="1"/>
          </p:cNvSpPr>
          <p:nvPr/>
        </p:nvSpPr>
        <p:spPr bwMode="auto">
          <a:xfrm>
            <a:off x="8975725" y="908051"/>
            <a:ext cx="1296988" cy="360363"/>
          </a:xfrm>
          <a:prstGeom prst="wedgeRectCallout">
            <a:avLst>
              <a:gd name="adj1" fmla="val -171421"/>
              <a:gd name="adj2" fmla="val 2929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Min</a:t>
            </a:r>
          </a:p>
        </p:txBody>
      </p:sp>
      <p:sp>
        <p:nvSpPr>
          <p:cNvPr id="245" name="Rectangle 381"/>
          <p:cNvSpPr>
            <a:spLocks noChangeArrowheads="1"/>
          </p:cNvSpPr>
          <p:nvPr/>
        </p:nvSpPr>
        <p:spPr bwMode="auto">
          <a:xfrm>
            <a:off x="1703388" y="5876925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6" name="Text Box 382"/>
          <p:cNvSpPr txBox="1">
            <a:spLocks noChangeArrowheads="1"/>
          </p:cNvSpPr>
          <p:nvPr/>
        </p:nvSpPr>
        <p:spPr bwMode="auto">
          <a:xfrm>
            <a:off x="16002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47" name="Rectangle 383"/>
          <p:cNvSpPr>
            <a:spLocks noChangeArrowheads="1"/>
          </p:cNvSpPr>
          <p:nvPr/>
        </p:nvSpPr>
        <p:spPr bwMode="auto">
          <a:xfrm>
            <a:off x="1919288" y="5881689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8" name="Text Box 384"/>
          <p:cNvSpPr txBox="1">
            <a:spLocks noChangeArrowheads="1"/>
          </p:cNvSpPr>
          <p:nvPr/>
        </p:nvSpPr>
        <p:spPr bwMode="auto">
          <a:xfrm>
            <a:off x="19050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49" name="Rectangle 385"/>
          <p:cNvSpPr>
            <a:spLocks noChangeArrowheads="1"/>
          </p:cNvSpPr>
          <p:nvPr/>
        </p:nvSpPr>
        <p:spPr bwMode="auto">
          <a:xfrm>
            <a:off x="2133601" y="5872164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0" name="Text Box 386"/>
          <p:cNvSpPr txBox="1">
            <a:spLocks noChangeArrowheads="1"/>
          </p:cNvSpPr>
          <p:nvPr/>
        </p:nvSpPr>
        <p:spPr bwMode="auto">
          <a:xfrm>
            <a:off x="2001838" y="51054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grpSp>
        <p:nvGrpSpPr>
          <p:cNvPr id="251" name="Group 395"/>
          <p:cNvGrpSpPr>
            <a:grpSpLocks/>
          </p:cNvGrpSpPr>
          <p:nvPr/>
        </p:nvGrpSpPr>
        <p:grpSpPr bwMode="auto">
          <a:xfrm>
            <a:off x="2297113" y="5538788"/>
            <a:ext cx="220662" cy="252412"/>
            <a:chOff x="487" y="3489"/>
            <a:chExt cx="139" cy="159"/>
          </a:xfrm>
        </p:grpSpPr>
        <p:sp>
          <p:nvSpPr>
            <p:cNvPr id="252" name="Line 38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Line 38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Line 39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5" name="Rectangle 391"/>
          <p:cNvSpPr>
            <a:spLocks noChangeArrowheads="1"/>
          </p:cNvSpPr>
          <p:nvPr/>
        </p:nvSpPr>
        <p:spPr bwMode="auto">
          <a:xfrm>
            <a:off x="2571751" y="5881689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" name="Text Box 392"/>
          <p:cNvSpPr txBox="1">
            <a:spLocks noChangeArrowheads="1"/>
          </p:cNvSpPr>
          <p:nvPr/>
        </p:nvSpPr>
        <p:spPr bwMode="auto">
          <a:xfrm>
            <a:off x="24384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57" name="Text Box 393"/>
          <p:cNvSpPr txBox="1">
            <a:spLocks noChangeArrowheads="1"/>
          </p:cNvSpPr>
          <p:nvPr/>
        </p:nvSpPr>
        <p:spPr bwMode="auto">
          <a:xfrm>
            <a:off x="2590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58" name="Text Box 405"/>
          <p:cNvSpPr txBox="1">
            <a:spLocks noChangeArrowheads="1"/>
          </p:cNvSpPr>
          <p:nvPr/>
        </p:nvSpPr>
        <p:spPr bwMode="auto">
          <a:xfrm>
            <a:off x="2603500" y="3048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grpSp>
        <p:nvGrpSpPr>
          <p:cNvPr id="259" name="Group 408"/>
          <p:cNvGrpSpPr>
            <a:grpSpLocks/>
          </p:cNvGrpSpPr>
          <p:nvPr/>
        </p:nvGrpSpPr>
        <p:grpSpPr bwMode="auto">
          <a:xfrm>
            <a:off x="2919414" y="4581526"/>
            <a:ext cx="433387" cy="142875"/>
            <a:chOff x="3424" y="1616"/>
            <a:chExt cx="273" cy="90"/>
          </a:xfrm>
        </p:grpSpPr>
        <p:sp>
          <p:nvSpPr>
            <p:cNvPr id="260" name="Line 409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Line 410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62" name="Text Box 411"/>
          <p:cNvSpPr txBox="1">
            <a:spLocks noChangeArrowheads="1"/>
          </p:cNvSpPr>
          <p:nvPr/>
        </p:nvSpPr>
        <p:spPr bwMode="auto">
          <a:xfrm>
            <a:off x="3276600" y="2057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63" name="Text Box 412"/>
          <p:cNvSpPr txBox="1">
            <a:spLocks noChangeArrowheads="1"/>
          </p:cNvSpPr>
          <p:nvPr/>
        </p:nvSpPr>
        <p:spPr bwMode="auto">
          <a:xfrm>
            <a:off x="4419600" y="1143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64" name="Rectangle 413"/>
          <p:cNvSpPr>
            <a:spLocks noChangeArrowheads="1"/>
          </p:cNvSpPr>
          <p:nvPr/>
        </p:nvSpPr>
        <p:spPr bwMode="auto">
          <a:xfrm>
            <a:off x="3860801" y="5881689"/>
            <a:ext cx="144463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5" name="Text Box 414"/>
          <p:cNvSpPr txBox="1">
            <a:spLocks noChangeArrowheads="1"/>
          </p:cNvSpPr>
          <p:nvPr/>
        </p:nvSpPr>
        <p:spPr bwMode="auto">
          <a:xfrm>
            <a:off x="36576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66" name="Line 415"/>
          <p:cNvSpPr>
            <a:spLocks noChangeShapeType="1"/>
          </p:cNvSpPr>
          <p:nvPr/>
        </p:nvSpPr>
        <p:spPr bwMode="auto">
          <a:xfrm>
            <a:off x="3670300" y="5200650"/>
            <a:ext cx="215900" cy="714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7" name="Rectangle 416"/>
          <p:cNvSpPr>
            <a:spLocks noChangeArrowheads="1"/>
          </p:cNvSpPr>
          <p:nvPr/>
        </p:nvSpPr>
        <p:spPr bwMode="auto">
          <a:xfrm>
            <a:off x="4075113" y="5881689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8" name="Text Box 417"/>
          <p:cNvSpPr txBox="1">
            <a:spLocks noChangeArrowheads="1"/>
          </p:cNvSpPr>
          <p:nvPr/>
        </p:nvSpPr>
        <p:spPr bwMode="auto">
          <a:xfrm>
            <a:off x="3594100" y="4800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69" name="Text Box 418"/>
          <p:cNvSpPr txBox="1">
            <a:spLocks noChangeArrowheads="1"/>
          </p:cNvSpPr>
          <p:nvPr/>
        </p:nvSpPr>
        <p:spPr bwMode="auto">
          <a:xfrm>
            <a:off x="3352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grpSp>
        <p:nvGrpSpPr>
          <p:cNvPr id="270" name="Group 419"/>
          <p:cNvGrpSpPr>
            <a:grpSpLocks/>
          </p:cNvGrpSpPr>
          <p:nvPr/>
        </p:nvGrpSpPr>
        <p:grpSpPr bwMode="auto">
          <a:xfrm>
            <a:off x="3833814" y="4572001"/>
            <a:ext cx="433387" cy="142875"/>
            <a:chOff x="3424" y="1616"/>
            <a:chExt cx="273" cy="90"/>
          </a:xfrm>
        </p:grpSpPr>
        <p:sp>
          <p:nvSpPr>
            <p:cNvPr id="271" name="Line 420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Line 421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3" name="Text Box 422"/>
          <p:cNvSpPr txBox="1">
            <a:spLocks noChangeArrowheads="1"/>
          </p:cNvSpPr>
          <p:nvPr/>
        </p:nvSpPr>
        <p:spPr bwMode="auto">
          <a:xfrm>
            <a:off x="3581400" y="3048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74" name="Text Box 423"/>
          <p:cNvSpPr txBox="1">
            <a:spLocks noChangeArrowheads="1"/>
          </p:cNvSpPr>
          <p:nvPr/>
        </p:nvSpPr>
        <p:spPr bwMode="auto">
          <a:xfrm>
            <a:off x="4114800" y="2057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grpSp>
        <p:nvGrpSpPr>
          <p:cNvPr id="275" name="Group 424"/>
          <p:cNvGrpSpPr>
            <a:grpSpLocks/>
          </p:cNvGrpSpPr>
          <p:nvPr/>
        </p:nvGrpSpPr>
        <p:grpSpPr bwMode="auto">
          <a:xfrm>
            <a:off x="4343400" y="2514601"/>
            <a:ext cx="433388" cy="142875"/>
            <a:chOff x="3424" y="1616"/>
            <a:chExt cx="273" cy="90"/>
          </a:xfrm>
        </p:grpSpPr>
        <p:sp>
          <p:nvSpPr>
            <p:cNvPr id="276" name="Line 425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Line 426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8" name="Text Box 427"/>
          <p:cNvSpPr txBox="1">
            <a:spLocks noChangeArrowheads="1"/>
          </p:cNvSpPr>
          <p:nvPr/>
        </p:nvSpPr>
        <p:spPr bwMode="auto">
          <a:xfrm>
            <a:off x="5727700" y="228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79" name="Rectangle 428"/>
          <p:cNvSpPr>
            <a:spLocks noChangeArrowheads="1"/>
          </p:cNvSpPr>
          <p:nvPr/>
        </p:nvSpPr>
        <p:spPr bwMode="auto">
          <a:xfrm>
            <a:off x="5160963" y="5872164"/>
            <a:ext cx="144462" cy="714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0" name="Text Box 429"/>
          <p:cNvSpPr txBox="1">
            <a:spLocks noChangeArrowheads="1"/>
          </p:cNvSpPr>
          <p:nvPr/>
        </p:nvSpPr>
        <p:spPr bwMode="auto">
          <a:xfrm>
            <a:off x="49657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81" name="Rectangle 431"/>
          <p:cNvSpPr>
            <a:spLocks noChangeArrowheads="1"/>
          </p:cNvSpPr>
          <p:nvPr/>
        </p:nvSpPr>
        <p:spPr bwMode="auto">
          <a:xfrm>
            <a:off x="53911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2" name="Line 432"/>
          <p:cNvSpPr>
            <a:spLocks noChangeShapeType="1"/>
          </p:cNvSpPr>
          <p:nvPr/>
        </p:nvSpPr>
        <p:spPr bwMode="auto">
          <a:xfrm>
            <a:off x="4984750" y="5200650"/>
            <a:ext cx="215900" cy="714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3" name="Text Box 433"/>
          <p:cNvSpPr txBox="1">
            <a:spLocks noChangeArrowheads="1"/>
          </p:cNvSpPr>
          <p:nvPr/>
        </p:nvSpPr>
        <p:spPr bwMode="auto">
          <a:xfrm>
            <a:off x="4927600" y="4800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84" name="Text Box 434"/>
          <p:cNvSpPr txBox="1">
            <a:spLocks noChangeArrowheads="1"/>
          </p:cNvSpPr>
          <p:nvPr/>
        </p:nvSpPr>
        <p:spPr bwMode="auto">
          <a:xfrm>
            <a:off x="48006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85" name="Rectangle 435"/>
          <p:cNvSpPr>
            <a:spLocks noChangeArrowheads="1"/>
          </p:cNvSpPr>
          <p:nvPr/>
        </p:nvSpPr>
        <p:spPr bwMode="auto">
          <a:xfrm>
            <a:off x="558958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" name="Text Box 436"/>
          <p:cNvSpPr txBox="1">
            <a:spLocks noChangeArrowheads="1"/>
          </p:cNvSpPr>
          <p:nvPr/>
        </p:nvSpPr>
        <p:spPr bwMode="auto">
          <a:xfrm>
            <a:off x="5354638" y="51054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grpSp>
        <p:nvGrpSpPr>
          <p:cNvPr id="287" name="Group 437"/>
          <p:cNvGrpSpPr>
            <a:grpSpLocks/>
          </p:cNvGrpSpPr>
          <p:nvPr/>
        </p:nvGrpSpPr>
        <p:grpSpPr bwMode="auto">
          <a:xfrm>
            <a:off x="5715001" y="5486401"/>
            <a:ext cx="220663" cy="252413"/>
            <a:chOff x="487" y="3489"/>
            <a:chExt cx="139" cy="159"/>
          </a:xfrm>
        </p:grpSpPr>
        <p:sp>
          <p:nvSpPr>
            <p:cNvPr id="288" name="Line 43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Line 43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Line 44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1" name="Text Box 441"/>
          <p:cNvSpPr txBox="1">
            <a:spLocks noChangeArrowheads="1"/>
          </p:cNvSpPr>
          <p:nvPr/>
        </p:nvSpPr>
        <p:spPr bwMode="auto">
          <a:xfrm>
            <a:off x="50292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92" name="Text Box 442"/>
          <p:cNvSpPr txBox="1">
            <a:spLocks noChangeArrowheads="1"/>
          </p:cNvSpPr>
          <p:nvPr/>
        </p:nvSpPr>
        <p:spPr bwMode="auto">
          <a:xfrm>
            <a:off x="51054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93" name="Rectangle 443"/>
          <p:cNvSpPr>
            <a:spLocks noChangeArrowheads="1"/>
          </p:cNvSpPr>
          <p:nvPr/>
        </p:nvSpPr>
        <p:spPr bwMode="auto">
          <a:xfrm>
            <a:off x="601980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4" name="Text Box 444"/>
          <p:cNvSpPr txBox="1">
            <a:spLocks noChangeArrowheads="1"/>
          </p:cNvSpPr>
          <p:nvPr/>
        </p:nvSpPr>
        <p:spPr bwMode="auto">
          <a:xfrm>
            <a:off x="5735638" y="51054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-5</a:t>
            </a:r>
          </a:p>
        </p:txBody>
      </p:sp>
      <p:grpSp>
        <p:nvGrpSpPr>
          <p:cNvPr id="295" name="Group 445"/>
          <p:cNvGrpSpPr>
            <a:grpSpLocks/>
          </p:cNvGrpSpPr>
          <p:nvPr/>
        </p:nvGrpSpPr>
        <p:grpSpPr bwMode="auto">
          <a:xfrm>
            <a:off x="6115051" y="5486401"/>
            <a:ext cx="220663" cy="252413"/>
            <a:chOff x="487" y="3489"/>
            <a:chExt cx="139" cy="159"/>
          </a:xfrm>
        </p:grpSpPr>
        <p:sp>
          <p:nvSpPr>
            <p:cNvPr id="296" name="Line 446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Line 447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Line 448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9" name="Text Box 449"/>
          <p:cNvSpPr txBox="1">
            <a:spLocks noChangeArrowheads="1"/>
          </p:cNvSpPr>
          <p:nvPr/>
        </p:nvSpPr>
        <p:spPr bwMode="auto">
          <a:xfrm>
            <a:off x="5507038" y="41910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-5</a:t>
            </a:r>
          </a:p>
        </p:txBody>
      </p:sp>
      <p:sp>
        <p:nvSpPr>
          <p:cNvPr id="300" name="Text Box 450"/>
          <p:cNvSpPr txBox="1">
            <a:spLocks noChangeArrowheads="1"/>
          </p:cNvSpPr>
          <p:nvPr/>
        </p:nvSpPr>
        <p:spPr bwMode="auto">
          <a:xfrm>
            <a:off x="5735638" y="31242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-5</a:t>
            </a:r>
          </a:p>
        </p:txBody>
      </p:sp>
      <p:grpSp>
        <p:nvGrpSpPr>
          <p:cNvPr id="301" name="Group 451"/>
          <p:cNvGrpSpPr>
            <a:grpSpLocks/>
          </p:cNvGrpSpPr>
          <p:nvPr/>
        </p:nvGrpSpPr>
        <p:grpSpPr bwMode="auto">
          <a:xfrm>
            <a:off x="6019800" y="3644900"/>
            <a:ext cx="433388" cy="215900"/>
            <a:chOff x="2607" y="2296"/>
            <a:chExt cx="273" cy="136"/>
          </a:xfrm>
        </p:grpSpPr>
        <p:sp>
          <p:nvSpPr>
            <p:cNvPr id="302" name="Line 452"/>
            <p:cNvSpPr>
              <a:spLocks noChangeShapeType="1"/>
            </p:cNvSpPr>
            <p:nvPr/>
          </p:nvSpPr>
          <p:spPr bwMode="auto">
            <a:xfrm>
              <a:off x="2607" y="2342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Line 453"/>
            <p:cNvSpPr>
              <a:spLocks noChangeShapeType="1"/>
            </p:cNvSpPr>
            <p:nvPr/>
          </p:nvSpPr>
          <p:spPr bwMode="auto">
            <a:xfrm>
              <a:off x="2607" y="2387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Line 454"/>
            <p:cNvSpPr>
              <a:spLocks noChangeShapeType="1"/>
            </p:cNvSpPr>
            <p:nvPr/>
          </p:nvSpPr>
          <p:spPr bwMode="auto">
            <a:xfrm>
              <a:off x="2607" y="229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5" name="Text Box 455"/>
          <p:cNvSpPr txBox="1">
            <a:spLocks noChangeArrowheads="1"/>
          </p:cNvSpPr>
          <p:nvPr/>
        </p:nvSpPr>
        <p:spPr bwMode="auto">
          <a:xfrm>
            <a:off x="5791200" y="1143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306" name="Rectangle 456"/>
          <p:cNvSpPr>
            <a:spLocks noChangeArrowheads="1"/>
          </p:cNvSpPr>
          <p:nvPr/>
        </p:nvSpPr>
        <p:spPr bwMode="auto">
          <a:xfrm>
            <a:off x="68770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" name="Text Box 457"/>
          <p:cNvSpPr txBox="1">
            <a:spLocks noChangeArrowheads="1"/>
          </p:cNvSpPr>
          <p:nvPr/>
        </p:nvSpPr>
        <p:spPr bwMode="auto">
          <a:xfrm>
            <a:off x="65659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08" name="Text Box 458"/>
          <p:cNvSpPr txBox="1">
            <a:spLocks noChangeArrowheads="1"/>
          </p:cNvSpPr>
          <p:nvPr/>
        </p:nvSpPr>
        <p:spPr bwMode="auto">
          <a:xfrm>
            <a:off x="64897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09" name="Text Box 459"/>
          <p:cNvSpPr txBox="1">
            <a:spLocks noChangeArrowheads="1"/>
          </p:cNvSpPr>
          <p:nvPr/>
        </p:nvSpPr>
        <p:spPr bwMode="auto">
          <a:xfrm>
            <a:off x="64008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10" name="Text Box 460"/>
          <p:cNvSpPr txBox="1">
            <a:spLocks noChangeArrowheads="1"/>
          </p:cNvSpPr>
          <p:nvPr/>
        </p:nvSpPr>
        <p:spPr bwMode="auto">
          <a:xfrm>
            <a:off x="60325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311" name="Line 462"/>
          <p:cNvSpPr>
            <a:spLocks noChangeShapeType="1"/>
          </p:cNvSpPr>
          <p:nvPr/>
        </p:nvSpPr>
        <p:spPr bwMode="auto">
          <a:xfrm>
            <a:off x="5746750" y="32861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2" name="Text Box 463"/>
          <p:cNvSpPr txBox="1">
            <a:spLocks noChangeArrowheads="1"/>
          </p:cNvSpPr>
          <p:nvPr/>
        </p:nvSpPr>
        <p:spPr bwMode="auto">
          <a:xfrm>
            <a:off x="5867400" y="457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313" name="Rectangle 464"/>
          <p:cNvSpPr>
            <a:spLocks noChangeArrowheads="1"/>
          </p:cNvSpPr>
          <p:nvPr/>
        </p:nvSpPr>
        <p:spPr bwMode="auto">
          <a:xfrm>
            <a:off x="70945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4" name="Text Box 465"/>
          <p:cNvSpPr txBox="1">
            <a:spLocks noChangeArrowheads="1"/>
          </p:cNvSpPr>
          <p:nvPr/>
        </p:nvSpPr>
        <p:spPr bwMode="auto">
          <a:xfrm>
            <a:off x="68580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15" name="Text Box 466"/>
          <p:cNvSpPr txBox="1">
            <a:spLocks noChangeArrowheads="1"/>
          </p:cNvSpPr>
          <p:nvPr/>
        </p:nvSpPr>
        <p:spPr bwMode="auto">
          <a:xfrm>
            <a:off x="70866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16" name="Rectangle 467"/>
          <p:cNvSpPr>
            <a:spLocks noChangeArrowheads="1"/>
          </p:cNvSpPr>
          <p:nvPr/>
        </p:nvSpPr>
        <p:spPr bwMode="auto">
          <a:xfrm>
            <a:off x="73231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" name="Text Box 468"/>
          <p:cNvSpPr txBox="1">
            <a:spLocks noChangeArrowheads="1"/>
          </p:cNvSpPr>
          <p:nvPr/>
        </p:nvSpPr>
        <p:spPr bwMode="auto">
          <a:xfrm>
            <a:off x="7162801" y="51054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-3</a:t>
            </a:r>
          </a:p>
        </p:txBody>
      </p:sp>
      <p:grpSp>
        <p:nvGrpSpPr>
          <p:cNvPr id="318" name="Group 469"/>
          <p:cNvGrpSpPr>
            <a:grpSpLocks/>
          </p:cNvGrpSpPr>
          <p:nvPr/>
        </p:nvGrpSpPr>
        <p:grpSpPr bwMode="auto">
          <a:xfrm>
            <a:off x="7456488" y="5486401"/>
            <a:ext cx="220662" cy="252413"/>
            <a:chOff x="487" y="3489"/>
            <a:chExt cx="139" cy="159"/>
          </a:xfrm>
        </p:grpSpPr>
        <p:sp>
          <p:nvSpPr>
            <p:cNvPr id="319" name="Line 470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Line 471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Line 472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22" name="Text Box 473"/>
          <p:cNvSpPr txBox="1">
            <a:spLocks noChangeArrowheads="1"/>
          </p:cNvSpPr>
          <p:nvPr/>
        </p:nvSpPr>
        <p:spPr bwMode="auto">
          <a:xfrm>
            <a:off x="70104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23" name="Text Box 474"/>
          <p:cNvSpPr txBox="1">
            <a:spLocks noChangeArrowheads="1"/>
          </p:cNvSpPr>
          <p:nvPr/>
        </p:nvSpPr>
        <p:spPr bwMode="auto">
          <a:xfrm>
            <a:off x="69342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24" name="Rectangle 475"/>
          <p:cNvSpPr>
            <a:spLocks noChangeArrowheads="1"/>
          </p:cNvSpPr>
          <p:nvPr/>
        </p:nvSpPr>
        <p:spPr bwMode="auto">
          <a:xfrm>
            <a:off x="775335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5" name="Text Box 476"/>
          <p:cNvSpPr txBox="1">
            <a:spLocks noChangeArrowheads="1"/>
          </p:cNvSpPr>
          <p:nvPr/>
        </p:nvSpPr>
        <p:spPr bwMode="auto">
          <a:xfrm>
            <a:off x="7543801" y="51054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grpSp>
        <p:nvGrpSpPr>
          <p:cNvPr id="326" name="Group 477"/>
          <p:cNvGrpSpPr>
            <a:grpSpLocks/>
          </p:cNvGrpSpPr>
          <p:nvPr/>
        </p:nvGrpSpPr>
        <p:grpSpPr bwMode="auto">
          <a:xfrm>
            <a:off x="7875588" y="5486401"/>
            <a:ext cx="220662" cy="252413"/>
            <a:chOff x="487" y="3489"/>
            <a:chExt cx="139" cy="159"/>
          </a:xfrm>
        </p:grpSpPr>
        <p:sp>
          <p:nvSpPr>
            <p:cNvPr id="327" name="Line 47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Line 47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Line 48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0" name="Text Box 481"/>
          <p:cNvSpPr txBox="1">
            <a:spLocks noChangeArrowheads="1"/>
          </p:cNvSpPr>
          <p:nvPr/>
        </p:nvSpPr>
        <p:spPr bwMode="auto">
          <a:xfrm>
            <a:off x="7600951" y="41910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31" name="Rectangle 482"/>
          <p:cNvSpPr>
            <a:spLocks noChangeArrowheads="1"/>
          </p:cNvSpPr>
          <p:nvPr/>
        </p:nvSpPr>
        <p:spPr bwMode="auto">
          <a:xfrm>
            <a:off x="818038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2" name="Text Box 483"/>
          <p:cNvSpPr txBox="1">
            <a:spLocks noChangeArrowheads="1"/>
          </p:cNvSpPr>
          <p:nvPr/>
        </p:nvSpPr>
        <p:spPr bwMode="auto">
          <a:xfrm>
            <a:off x="80137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grpSp>
        <p:nvGrpSpPr>
          <p:cNvPr id="333" name="Group 484"/>
          <p:cNvGrpSpPr>
            <a:grpSpLocks/>
          </p:cNvGrpSpPr>
          <p:nvPr/>
        </p:nvGrpSpPr>
        <p:grpSpPr bwMode="auto">
          <a:xfrm>
            <a:off x="8313738" y="5486401"/>
            <a:ext cx="220662" cy="252413"/>
            <a:chOff x="487" y="3489"/>
            <a:chExt cx="139" cy="159"/>
          </a:xfrm>
        </p:grpSpPr>
        <p:sp>
          <p:nvSpPr>
            <p:cNvPr id="334" name="Line 485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Line 486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Line 487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7" name="Line 488"/>
          <p:cNvSpPr>
            <a:spLocks noChangeShapeType="1"/>
          </p:cNvSpPr>
          <p:nvPr/>
        </p:nvSpPr>
        <p:spPr bwMode="auto">
          <a:xfrm>
            <a:off x="7658100" y="427196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" name="Text Box 489"/>
          <p:cNvSpPr txBox="1">
            <a:spLocks noChangeArrowheads="1"/>
          </p:cNvSpPr>
          <p:nvPr/>
        </p:nvSpPr>
        <p:spPr bwMode="auto">
          <a:xfrm>
            <a:off x="7620000" y="3962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339" name="Text Box 490"/>
          <p:cNvSpPr txBox="1">
            <a:spLocks noChangeArrowheads="1"/>
          </p:cNvSpPr>
          <p:nvPr/>
        </p:nvSpPr>
        <p:spPr bwMode="auto">
          <a:xfrm>
            <a:off x="75438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340" name="Text Box 491"/>
          <p:cNvSpPr txBox="1">
            <a:spLocks noChangeArrowheads="1"/>
          </p:cNvSpPr>
          <p:nvPr/>
        </p:nvSpPr>
        <p:spPr bwMode="auto">
          <a:xfrm>
            <a:off x="7010400" y="1219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341" name="Rectangle 492"/>
          <p:cNvSpPr>
            <a:spLocks noChangeArrowheads="1"/>
          </p:cNvSpPr>
          <p:nvPr/>
        </p:nvSpPr>
        <p:spPr bwMode="auto">
          <a:xfrm>
            <a:off x="86185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2" name="Text Box 493"/>
          <p:cNvSpPr txBox="1">
            <a:spLocks noChangeArrowheads="1"/>
          </p:cNvSpPr>
          <p:nvPr/>
        </p:nvSpPr>
        <p:spPr bwMode="auto">
          <a:xfrm>
            <a:off x="8470900" y="51054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343" name="Rectangle 494"/>
          <p:cNvSpPr>
            <a:spLocks noChangeArrowheads="1"/>
          </p:cNvSpPr>
          <p:nvPr/>
        </p:nvSpPr>
        <p:spPr bwMode="auto">
          <a:xfrm>
            <a:off x="8847138" y="5867400"/>
            <a:ext cx="144462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4" name="Text Box 495"/>
          <p:cNvSpPr txBox="1">
            <a:spLocks noChangeArrowheads="1"/>
          </p:cNvSpPr>
          <p:nvPr/>
        </p:nvSpPr>
        <p:spPr bwMode="auto">
          <a:xfrm>
            <a:off x="8305800" y="41910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345" name="Text Box 496"/>
          <p:cNvSpPr txBox="1">
            <a:spLocks noChangeArrowheads="1"/>
          </p:cNvSpPr>
          <p:nvPr/>
        </p:nvSpPr>
        <p:spPr bwMode="auto">
          <a:xfrm>
            <a:off x="8089900" y="31242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346" name="Text Box 497"/>
          <p:cNvSpPr txBox="1">
            <a:spLocks noChangeArrowheads="1"/>
          </p:cNvSpPr>
          <p:nvPr/>
        </p:nvSpPr>
        <p:spPr bwMode="auto">
          <a:xfrm>
            <a:off x="7696200" y="2133600"/>
            <a:ext cx="21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</a:p>
        </p:txBody>
      </p:sp>
      <p:grpSp>
        <p:nvGrpSpPr>
          <p:cNvPr id="347" name="Group 502"/>
          <p:cNvGrpSpPr>
            <a:grpSpLocks/>
          </p:cNvGrpSpPr>
          <p:nvPr/>
        </p:nvGrpSpPr>
        <p:grpSpPr bwMode="auto">
          <a:xfrm>
            <a:off x="8215314" y="2514601"/>
            <a:ext cx="433387" cy="142875"/>
            <a:chOff x="3424" y="1616"/>
            <a:chExt cx="273" cy="90"/>
          </a:xfrm>
        </p:grpSpPr>
        <p:sp>
          <p:nvSpPr>
            <p:cNvPr id="348" name="Line 503"/>
            <p:cNvSpPr>
              <a:spLocks noChangeShapeType="1"/>
            </p:cNvSpPr>
            <p:nvPr/>
          </p:nvSpPr>
          <p:spPr bwMode="auto">
            <a:xfrm>
              <a:off x="3424" y="161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Line 504"/>
            <p:cNvSpPr>
              <a:spLocks noChangeShapeType="1"/>
            </p:cNvSpPr>
            <p:nvPr/>
          </p:nvSpPr>
          <p:spPr bwMode="auto">
            <a:xfrm>
              <a:off x="3424" y="1661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0" name="Rectangle 505"/>
          <p:cNvSpPr>
            <a:spLocks noChangeArrowheads="1"/>
          </p:cNvSpPr>
          <p:nvPr/>
        </p:nvSpPr>
        <p:spPr bwMode="auto">
          <a:xfrm>
            <a:off x="9486901" y="5867400"/>
            <a:ext cx="144463" cy="714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1" name="Text Box 506"/>
          <p:cNvSpPr txBox="1">
            <a:spLocks noChangeArrowheads="1"/>
          </p:cNvSpPr>
          <p:nvPr/>
        </p:nvSpPr>
        <p:spPr bwMode="auto">
          <a:xfrm>
            <a:off x="9296401" y="51054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grpSp>
        <p:nvGrpSpPr>
          <p:cNvPr id="352" name="Group 507"/>
          <p:cNvGrpSpPr>
            <a:grpSpLocks/>
          </p:cNvGrpSpPr>
          <p:nvPr/>
        </p:nvGrpSpPr>
        <p:grpSpPr bwMode="auto">
          <a:xfrm>
            <a:off x="9609138" y="5486401"/>
            <a:ext cx="220662" cy="252413"/>
            <a:chOff x="487" y="3489"/>
            <a:chExt cx="139" cy="159"/>
          </a:xfrm>
        </p:grpSpPr>
        <p:sp>
          <p:nvSpPr>
            <p:cNvPr id="353" name="Line 508"/>
            <p:cNvSpPr>
              <a:spLocks noChangeShapeType="1"/>
            </p:cNvSpPr>
            <p:nvPr/>
          </p:nvSpPr>
          <p:spPr bwMode="auto">
            <a:xfrm>
              <a:off x="489" y="3489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Line 509"/>
            <p:cNvSpPr>
              <a:spLocks noChangeShapeType="1"/>
            </p:cNvSpPr>
            <p:nvPr/>
          </p:nvSpPr>
          <p:spPr bwMode="auto">
            <a:xfrm>
              <a:off x="487" y="3552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Line 510"/>
            <p:cNvSpPr>
              <a:spLocks noChangeShapeType="1"/>
            </p:cNvSpPr>
            <p:nvPr/>
          </p:nvSpPr>
          <p:spPr bwMode="auto">
            <a:xfrm>
              <a:off x="487" y="3603"/>
              <a:ext cx="137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6" name="Text Box 511"/>
          <p:cNvSpPr txBox="1">
            <a:spLocks noChangeArrowheads="1"/>
          </p:cNvSpPr>
          <p:nvPr/>
        </p:nvSpPr>
        <p:spPr bwMode="auto">
          <a:xfrm>
            <a:off x="9105901" y="41910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57" name="Text Box 512"/>
          <p:cNvSpPr txBox="1">
            <a:spLocks noChangeArrowheads="1"/>
          </p:cNvSpPr>
          <p:nvPr/>
        </p:nvSpPr>
        <p:spPr bwMode="auto">
          <a:xfrm>
            <a:off x="9048751" y="31242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grpSp>
        <p:nvGrpSpPr>
          <p:cNvPr id="358" name="Group 513"/>
          <p:cNvGrpSpPr>
            <a:grpSpLocks/>
          </p:cNvGrpSpPr>
          <p:nvPr/>
        </p:nvGrpSpPr>
        <p:grpSpPr bwMode="auto">
          <a:xfrm>
            <a:off x="9472614" y="3657600"/>
            <a:ext cx="433387" cy="215900"/>
            <a:chOff x="2607" y="2296"/>
            <a:chExt cx="273" cy="136"/>
          </a:xfrm>
        </p:grpSpPr>
        <p:sp>
          <p:nvSpPr>
            <p:cNvPr id="359" name="Line 514"/>
            <p:cNvSpPr>
              <a:spLocks noChangeShapeType="1"/>
            </p:cNvSpPr>
            <p:nvPr/>
          </p:nvSpPr>
          <p:spPr bwMode="auto">
            <a:xfrm>
              <a:off x="2607" y="2342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Line 515"/>
            <p:cNvSpPr>
              <a:spLocks noChangeShapeType="1"/>
            </p:cNvSpPr>
            <p:nvPr/>
          </p:nvSpPr>
          <p:spPr bwMode="auto">
            <a:xfrm>
              <a:off x="2607" y="2387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Line 516"/>
            <p:cNvSpPr>
              <a:spLocks noChangeShapeType="1"/>
            </p:cNvSpPr>
            <p:nvPr/>
          </p:nvSpPr>
          <p:spPr bwMode="auto">
            <a:xfrm>
              <a:off x="2607" y="2296"/>
              <a:ext cx="27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62" name="Text Box 517"/>
          <p:cNvSpPr txBox="1">
            <a:spLocks noChangeArrowheads="1"/>
          </p:cNvSpPr>
          <p:nvPr/>
        </p:nvSpPr>
        <p:spPr bwMode="auto">
          <a:xfrm>
            <a:off x="8478838" y="2133600"/>
            <a:ext cx="360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63" name="Line 518"/>
          <p:cNvSpPr>
            <a:spLocks noChangeShapeType="1"/>
          </p:cNvSpPr>
          <p:nvPr/>
        </p:nvSpPr>
        <p:spPr bwMode="auto">
          <a:xfrm>
            <a:off x="7042150" y="1319214"/>
            <a:ext cx="215900" cy="71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4" name="Text Box 519"/>
          <p:cNvSpPr txBox="1">
            <a:spLocks noChangeArrowheads="1"/>
          </p:cNvSpPr>
          <p:nvPr/>
        </p:nvSpPr>
        <p:spPr bwMode="auto">
          <a:xfrm>
            <a:off x="6934201" y="990600"/>
            <a:ext cx="360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-1</a:t>
            </a:r>
          </a:p>
        </p:txBody>
      </p:sp>
      <p:sp>
        <p:nvSpPr>
          <p:cNvPr id="365" name="AutoShape 520"/>
          <p:cNvSpPr>
            <a:spLocks noChangeArrowheads="1"/>
          </p:cNvSpPr>
          <p:nvPr/>
        </p:nvSpPr>
        <p:spPr bwMode="auto">
          <a:xfrm>
            <a:off x="5808664" y="692151"/>
            <a:ext cx="287337" cy="360363"/>
          </a:xfrm>
          <a:prstGeom prst="downArrow">
            <a:avLst>
              <a:gd name="adj1" fmla="val 50000"/>
              <a:gd name="adj2" fmla="val 31354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7" name="AutoShape 522"/>
          <p:cNvSpPr>
            <a:spLocks noChangeArrowheads="1"/>
          </p:cNvSpPr>
          <p:nvPr/>
        </p:nvSpPr>
        <p:spPr bwMode="auto">
          <a:xfrm>
            <a:off x="1828800" y="1295400"/>
            <a:ext cx="1524000" cy="533400"/>
          </a:xfrm>
          <a:prstGeom prst="wedgeRoundRectCallout">
            <a:avLst>
              <a:gd name="adj1" fmla="val 117500"/>
              <a:gd name="adj2" fmla="val 17946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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剪枝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368" name="AutoShape 523"/>
          <p:cNvSpPr>
            <a:spLocks noChangeArrowheads="1"/>
          </p:cNvSpPr>
          <p:nvPr/>
        </p:nvSpPr>
        <p:spPr bwMode="auto">
          <a:xfrm>
            <a:off x="9067800" y="1752600"/>
            <a:ext cx="1295400" cy="533400"/>
          </a:xfrm>
          <a:prstGeom prst="wedgeRoundRectCallout">
            <a:avLst>
              <a:gd name="adj1" fmla="val -736"/>
              <a:gd name="adj2" fmla="val 30833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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itchFamily="18" charset="2"/>
              </a:rPr>
              <a:t>剪枝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51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/>
      <p:bldP spid="246" grpId="0" autoUpdateAnimBg="0"/>
      <p:bldP spid="247" grpId="0" animBg="1"/>
      <p:bldP spid="248" grpId="0" autoUpdateAnimBg="0"/>
      <p:bldP spid="249" grpId="0" animBg="1"/>
      <p:bldP spid="250" grpId="0" autoUpdateAnimBg="0"/>
      <p:bldP spid="255" grpId="0" animBg="1"/>
      <p:bldP spid="256" grpId="0" autoUpdateAnimBg="0"/>
      <p:bldP spid="257" grpId="0" autoUpdateAnimBg="0"/>
      <p:bldP spid="258" grpId="0" autoUpdateAnimBg="0"/>
      <p:bldP spid="262" grpId="0" autoUpdateAnimBg="0"/>
      <p:bldP spid="263" grpId="0" autoUpdateAnimBg="0"/>
      <p:bldP spid="264" grpId="0" animBg="1"/>
      <p:bldP spid="265" grpId="0" autoUpdateAnimBg="0"/>
      <p:bldP spid="266" grpId="0" animBg="1"/>
      <p:bldP spid="267" grpId="0" animBg="1"/>
      <p:bldP spid="268" grpId="0" autoUpdateAnimBg="0"/>
      <p:bldP spid="269" grpId="0" autoUpdateAnimBg="0"/>
      <p:bldP spid="273" grpId="0" autoUpdateAnimBg="0"/>
      <p:bldP spid="274" grpId="0" autoUpdateAnimBg="0"/>
      <p:bldP spid="278" grpId="0" autoUpdateAnimBg="0"/>
      <p:bldP spid="279" grpId="0" animBg="1"/>
      <p:bldP spid="280" grpId="0" autoUpdateAnimBg="0"/>
      <p:bldP spid="281" grpId="0" animBg="1"/>
      <p:bldP spid="282" grpId="0" animBg="1"/>
      <p:bldP spid="283" grpId="0" autoUpdateAnimBg="0"/>
      <p:bldP spid="284" grpId="0" autoUpdateAnimBg="0"/>
      <p:bldP spid="285" grpId="0" animBg="1"/>
      <p:bldP spid="286" grpId="0" autoUpdateAnimBg="0"/>
      <p:bldP spid="291" grpId="0" autoUpdateAnimBg="0"/>
      <p:bldP spid="292" grpId="0" autoUpdateAnimBg="0"/>
      <p:bldP spid="293" grpId="0" animBg="1"/>
      <p:bldP spid="294" grpId="0" autoUpdateAnimBg="0"/>
      <p:bldP spid="299" grpId="0" autoUpdateAnimBg="0"/>
      <p:bldP spid="300" grpId="0" autoUpdateAnimBg="0"/>
      <p:bldP spid="305" grpId="0" autoUpdateAnimBg="0"/>
      <p:bldP spid="306" grpId="0" animBg="1"/>
      <p:bldP spid="307" grpId="0" autoUpdateAnimBg="0"/>
      <p:bldP spid="308" grpId="0" autoUpdateAnimBg="0"/>
      <p:bldP spid="309" grpId="0" autoUpdateAnimBg="0"/>
      <p:bldP spid="310" grpId="0" autoUpdateAnimBg="0"/>
      <p:bldP spid="311" grpId="0" animBg="1"/>
      <p:bldP spid="312" grpId="0" autoUpdateAnimBg="0"/>
      <p:bldP spid="313" grpId="0" animBg="1"/>
      <p:bldP spid="314" grpId="0" autoUpdateAnimBg="0"/>
      <p:bldP spid="315" grpId="0" autoUpdateAnimBg="0"/>
      <p:bldP spid="316" grpId="0" animBg="1"/>
      <p:bldP spid="317" grpId="0" autoUpdateAnimBg="0"/>
      <p:bldP spid="322" grpId="0" autoUpdateAnimBg="0"/>
      <p:bldP spid="323" grpId="0" autoUpdateAnimBg="0"/>
      <p:bldP spid="324" grpId="0" animBg="1"/>
      <p:bldP spid="325" grpId="0" autoUpdateAnimBg="0"/>
      <p:bldP spid="330" grpId="0" autoUpdateAnimBg="0"/>
      <p:bldP spid="331" grpId="0" animBg="1"/>
      <p:bldP spid="332" grpId="0" autoUpdateAnimBg="0"/>
      <p:bldP spid="337" grpId="0" animBg="1"/>
      <p:bldP spid="338" grpId="0" autoUpdateAnimBg="0"/>
      <p:bldP spid="339" grpId="0" autoUpdateAnimBg="0"/>
      <p:bldP spid="340" grpId="0" autoUpdateAnimBg="0"/>
      <p:bldP spid="341" grpId="0" animBg="1"/>
      <p:bldP spid="342" grpId="0" autoUpdateAnimBg="0"/>
      <p:bldP spid="343" grpId="0" animBg="1"/>
      <p:bldP spid="344" grpId="0" autoUpdateAnimBg="0"/>
      <p:bldP spid="345" grpId="0" autoUpdateAnimBg="0"/>
      <p:bldP spid="346" grpId="0" autoUpdateAnimBg="0"/>
      <p:bldP spid="350" grpId="0" animBg="1"/>
      <p:bldP spid="351" grpId="0" autoUpdateAnimBg="0"/>
      <p:bldP spid="356" grpId="0" autoUpdateAnimBg="0"/>
      <p:bldP spid="357" grpId="0" autoUpdateAnimBg="0"/>
      <p:bldP spid="362" grpId="0" autoUpdateAnimBg="0"/>
      <p:bldP spid="363" grpId="0" animBg="1"/>
      <p:bldP spid="364" grpId="0" autoUpdateAnimBg="0"/>
      <p:bldP spid="365" grpId="0" animBg="1"/>
      <p:bldP spid="367" grpId="0" animBg="1" autoUpdateAnimBg="0"/>
      <p:bldP spid="36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几点注意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552303"/>
            <a:ext cx="10363200" cy="4572000"/>
          </a:xfrm>
        </p:spPr>
        <p:txBody>
          <a:bodyPr/>
          <a:lstStyle/>
          <a:p>
            <a:r>
              <a:rPr lang="en-US" altLang="zh-CN" dirty="0" smtClean="0"/>
              <a:t>α-β</a:t>
            </a:r>
            <a:r>
              <a:rPr lang="zh-CN" altLang="en-US" dirty="0" smtClean="0"/>
              <a:t>剪枝只是得到一步结果</a:t>
            </a:r>
            <a:endParaRPr lang="en-US" altLang="zh-CN" dirty="0" smtClean="0"/>
          </a:p>
          <a:p>
            <a:r>
              <a:rPr lang="zh-CN" altLang="en-US" dirty="0" smtClean="0"/>
              <a:t>注意比较的时候要跟祖先比</a:t>
            </a:r>
            <a:endParaRPr lang="en-US" altLang="zh-CN" dirty="0" smtClean="0"/>
          </a:p>
          <a:p>
            <a:r>
              <a:rPr lang="zh-CN" altLang="en-US" dirty="0" smtClean="0"/>
              <a:t>估值的准确性要求比较高</a:t>
            </a:r>
            <a:endParaRPr lang="en-US" altLang="zh-CN" dirty="0" smtClean="0"/>
          </a:p>
          <a:p>
            <a:r>
              <a:rPr lang="zh-CN" altLang="en-US" dirty="0" smtClean="0"/>
              <a:t>搜索深度越深效果越好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934" y="2649583"/>
            <a:ext cx="5847237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上述例题自己独立做一遍。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05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α-β</a:t>
            </a:r>
            <a:r>
              <a:rPr lang="zh-CN" altLang="en-US" dirty="0" smtClean="0"/>
              <a:t>剪枝算法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利用已有的搜索结果进行剪枝</a:t>
            </a:r>
            <a:endParaRPr lang="en-US" altLang="zh-CN" dirty="0"/>
          </a:p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剪枝的条件：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后辈节点的值≤祖先节点的值时， 剪枝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sym typeface="Symbol" pitchFamily="18" charset="2"/>
              </a:rPr>
              <a:t>后辈节点的 值≥祖先节点的值时， </a:t>
            </a:r>
            <a:r>
              <a:rPr lang="zh-CN" altLang="en-US" dirty="0" smtClean="0">
                <a:solidFill>
                  <a:prstClr val="black"/>
                </a:solidFill>
                <a:sym typeface="Symbol" pitchFamily="18" charset="2"/>
              </a:rPr>
              <a:t>剪枝</a:t>
            </a:r>
            <a:endParaRPr lang="en-US" altLang="zh-CN" dirty="0" smtClean="0">
              <a:solidFill>
                <a:prstClr val="black"/>
              </a:solidFill>
              <a:sym typeface="Symbol" pitchFamily="18" charset="2"/>
            </a:endParaRPr>
          </a:p>
          <a:p>
            <a:r>
              <a:rPr lang="zh-CN" altLang="en-US">
                <a:solidFill>
                  <a:prstClr val="black"/>
                </a:solidFill>
                <a:sym typeface="Symbol" pitchFamily="18" charset="2"/>
              </a:rPr>
              <a:t>一</a:t>
            </a:r>
            <a:r>
              <a:rPr lang="zh-CN" altLang="en-US" smtClean="0">
                <a:solidFill>
                  <a:prstClr val="black"/>
                </a:solidFill>
                <a:sym typeface="Symbol" pitchFamily="18" charset="2"/>
              </a:rPr>
              <a:t>次剪枝过程只得到一次走步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7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>
                <a:sym typeface="Symbol" pitchFamily="18" charset="2"/>
              </a:rPr>
              <a:t>-</a:t>
            </a:r>
            <a:r>
              <a:rPr lang="zh-CN" altLang="en-US" dirty="0">
                <a:sym typeface="Symbol" pitchFamily="18" charset="2"/>
              </a:rPr>
              <a:t>剪枝方法在围棋上失效？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21972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Symbol" pitchFamily="18" charset="2"/>
              </a:rPr>
              <a:t>是因为状态多吗？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zh-CN" altLang="en-US" dirty="0">
                <a:sym typeface="Symbol" pitchFamily="18" charset="2"/>
              </a:rPr>
              <a:t>状态多不是本质原因</a:t>
            </a:r>
            <a:endParaRPr lang="en-US" altLang="zh-CN" dirty="0">
              <a:sym typeface="Symbol" pitchFamily="18" charset="2"/>
            </a:endParaRPr>
          </a:p>
          <a:p>
            <a:r>
              <a:rPr lang="en-US" altLang="zh-CN" dirty="0">
                <a:sym typeface="Symbol" pitchFamily="18" charset="2"/>
              </a:rPr>
              <a:t>-</a:t>
            </a:r>
            <a:r>
              <a:rPr lang="zh-CN" altLang="en-US" dirty="0">
                <a:sym typeface="Symbol" pitchFamily="18" charset="2"/>
              </a:rPr>
              <a:t>剪枝方法存在的问题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zh-CN" altLang="en-US" dirty="0">
                <a:sym typeface="Symbol" pitchFamily="18" charset="2"/>
              </a:rPr>
              <a:t>依赖于局面评估的准确性</a:t>
            </a:r>
            <a:endParaRPr lang="en-US" altLang="zh-CN" dirty="0">
              <a:sym typeface="Symbol" pitchFamily="18" charset="2"/>
            </a:endParaRPr>
          </a:p>
          <a:p>
            <a:r>
              <a:rPr lang="zh-CN" altLang="en-US" dirty="0">
                <a:sym typeface="Symbol" pitchFamily="18" charset="2"/>
              </a:rPr>
              <a:t>局面评估问题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zh-CN" altLang="en-US" dirty="0"/>
              <a:t>大量专家知识</a:t>
            </a:r>
            <a:endParaRPr lang="en-US" altLang="zh-CN" dirty="0"/>
          </a:p>
          <a:p>
            <a:pPr lvl="1"/>
            <a:r>
              <a:rPr lang="zh-CN" altLang="en-US" dirty="0"/>
              <a:t>知识的统一性问题</a:t>
            </a:r>
            <a:endParaRPr lang="en-US" altLang="zh-CN" dirty="0"/>
          </a:p>
          <a:p>
            <a:pPr lvl="1"/>
            <a:r>
              <a:rPr lang="zh-CN" altLang="en-US" dirty="0"/>
              <a:t>人工整理</a:t>
            </a:r>
            <a:endParaRPr lang="en-US" altLang="zh-CN" dirty="0"/>
          </a:p>
          <a:p>
            <a:r>
              <a:rPr lang="zh-CN" altLang="en-US" dirty="0"/>
              <a:t>逻辑思维与形象思维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535" y="2464934"/>
            <a:ext cx="4191000" cy="2886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58" y="2800827"/>
            <a:ext cx="4055148" cy="29716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362" y="2032249"/>
            <a:ext cx="2166038" cy="14460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08" y="3353516"/>
            <a:ext cx="2226323" cy="14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蒙特卡洛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48101"/>
            <a:ext cx="10363200" cy="4572000"/>
          </a:xfrm>
        </p:spPr>
        <p:txBody>
          <a:bodyPr/>
          <a:lstStyle/>
          <a:p>
            <a:pPr lvl="0"/>
            <a:r>
              <a:rPr lang="zh-CN" altLang="en-US" dirty="0"/>
              <a:t>二十世纪</a:t>
            </a:r>
            <a:r>
              <a:rPr lang="en-US" altLang="zh-CN" dirty="0"/>
              <a:t>40</a:t>
            </a:r>
            <a:r>
              <a:rPr lang="zh-CN" altLang="en-US" dirty="0"/>
              <a:t>年代中期</a:t>
            </a:r>
            <a:r>
              <a:rPr lang="en-US" altLang="zh-CN" dirty="0"/>
              <a:t>S.M.</a:t>
            </a:r>
            <a:r>
              <a:rPr lang="zh-CN" altLang="en-US" dirty="0"/>
              <a:t>乌拉姆和</a:t>
            </a:r>
            <a:r>
              <a:rPr lang="en-US" altLang="zh-CN" dirty="0"/>
              <a:t>J.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诺伊曼提出的一种随机模拟方法</a:t>
            </a:r>
            <a:endParaRPr lang="en-US" altLang="zh-CN" dirty="0"/>
          </a:p>
          <a:p>
            <a:pPr lvl="1"/>
            <a:r>
              <a:rPr lang="zh-CN" altLang="en-US" dirty="0"/>
              <a:t>多重积分</a:t>
            </a:r>
            <a:endParaRPr lang="en-US" altLang="zh-CN" dirty="0"/>
          </a:p>
          <a:p>
            <a:pPr lvl="1"/>
            <a:r>
              <a:rPr lang="zh-CN" altLang="en-US" dirty="0"/>
              <a:t>矩阵求逆</a:t>
            </a:r>
            <a:endParaRPr lang="en-US" altLang="zh-CN" dirty="0"/>
          </a:p>
          <a:p>
            <a:pPr lvl="1"/>
            <a:r>
              <a:rPr lang="zh-CN" altLang="en-US" dirty="0"/>
              <a:t>线性方程组求解</a:t>
            </a:r>
            <a:endParaRPr lang="en-US" altLang="zh-CN" dirty="0"/>
          </a:p>
          <a:p>
            <a:pPr lvl="1"/>
            <a:r>
              <a:rPr lang="zh-CN" altLang="en-US" dirty="0"/>
              <a:t>积分方程求解</a:t>
            </a:r>
            <a:endParaRPr lang="en-US" altLang="zh-CN" dirty="0"/>
          </a:p>
          <a:p>
            <a:pPr lvl="1"/>
            <a:r>
              <a:rPr lang="zh-CN" altLang="en-US" dirty="0"/>
              <a:t>偏微分方程求解</a:t>
            </a:r>
            <a:endParaRPr lang="en-US" altLang="zh-CN" dirty="0"/>
          </a:p>
          <a:p>
            <a:pPr lvl="1"/>
            <a:r>
              <a:rPr lang="zh-CN" altLang="en-US" dirty="0"/>
              <a:t>随机性问题模拟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4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蒲丰投针问题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727" y="1887901"/>
            <a:ext cx="4220976" cy="3848849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219200" y="1887901"/>
          <a:ext cx="4751977" cy="3763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977">
                  <a:extLst>
                    <a:ext uri="{9D8B030D-6E8A-4147-A177-3AD203B41FA5}">
                      <a16:colId xmlns:a16="http://schemas.microsoft.com/office/drawing/2014/main" val="2828177899"/>
                    </a:ext>
                  </a:extLst>
                </a:gridCol>
              </a:tblGrid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4995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07030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896025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48506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1193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72471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767840" y="2272937"/>
            <a:ext cx="496389" cy="4180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46318" y="3812325"/>
            <a:ext cx="496389" cy="4180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02820" y="4726725"/>
            <a:ext cx="496389" cy="4180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473379" y="4210891"/>
            <a:ext cx="530324" cy="3973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721573" y="2579133"/>
            <a:ext cx="248195" cy="470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456650" y="2936184"/>
            <a:ext cx="248195" cy="470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098094" y="3812325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175464" y="4312433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43601" y="2037806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842799" y="2843498"/>
            <a:ext cx="248195" cy="470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264827" y="2302171"/>
            <a:ext cx="562372" cy="2351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969768" y="5099166"/>
            <a:ext cx="124096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131019" y="4812735"/>
            <a:ext cx="285712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070353" y="3383970"/>
            <a:ext cx="293677" cy="35524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3452332" y="3671299"/>
            <a:ext cx="579484" cy="31130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4419600" y="4628903"/>
            <a:ext cx="381559" cy="31054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2868021" y="4835756"/>
            <a:ext cx="285712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2868021" y="2679919"/>
            <a:ext cx="285712" cy="42545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2940557" y="2272937"/>
            <a:ext cx="423473" cy="12838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F21B1425-C53A-47A5-AC96-013BED348B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23947" y="1882393"/>
          <a:ext cx="4751977" cy="3763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977">
                  <a:extLst>
                    <a:ext uri="{9D8B030D-6E8A-4147-A177-3AD203B41FA5}">
                      <a16:colId xmlns:a16="http://schemas.microsoft.com/office/drawing/2014/main" val="2828177899"/>
                    </a:ext>
                  </a:extLst>
                </a:gridCol>
              </a:tblGrid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4995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07030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896025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48506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11939"/>
                  </a:ext>
                </a:extLst>
              </a:tr>
              <a:tr h="6273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7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0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50"/>
                            </p:stCondLst>
                            <p:childTnLst>
                              <p:par>
                                <p:cTn id="9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80160" y="4177221"/>
            <a:ext cx="10363200" cy="2184399"/>
          </a:xfrm>
        </p:spPr>
        <p:txBody>
          <a:bodyPr>
            <a:normAutofit/>
          </a:bodyPr>
          <a:lstStyle/>
          <a:p>
            <a:r>
              <a:rPr lang="en-US" altLang="zh-CN" dirty="0"/>
              <a:t>(x, α)</a:t>
            </a:r>
            <a:r>
              <a:rPr lang="zh-CN" altLang="en-US" dirty="0"/>
              <a:t>决定了针的位置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r>
              <a:rPr lang="en-US" altLang="zh-CN" dirty="0"/>
              <a:t> =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l/2)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dirty="0"/>
              <a:t>sinα</a:t>
            </a:r>
          </a:p>
          <a:p>
            <a:r>
              <a:rPr lang="zh-CN" altLang="en-US" dirty="0"/>
              <a:t>针与直线的相交条件：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l/2)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·sinα</a:t>
            </a:r>
          </a:p>
          <a:p>
            <a:r>
              <a:rPr lang="zh-CN" altLang="en-US" dirty="0"/>
              <a:t>其中：</a:t>
            </a:r>
            <a:r>
              <a:rPr lang="en-US" altLang="zh-CN" dirty="0"/>
              <a:t>x</a:t>
            </a:r>
            <a:r>
              <a:rPr lang="zh-CN" altLang="en-US" dirty="0"/>
              <a:t>∈</a:t>
            </a:r>
            <a:r>
              <a:rPr lang="en-US" altLang="zh-CN" dirty="0"/>
              <a:t>[0, d/2], α</a:t>
            </a:r>
            <a:r>
              <a:rPr lang="zh-CN" altLang="en-US" dirty="0"/>
              <a:t>∈</a:t>
            </a:r>
            <a:r>
              <a:rPr lang="en-US" altLang="zh-CN" dirty="0"/>
              <a:t>[0, π]</a:t>
            </a:r>
            <a:endParaRPr lang="zh-CN" altLang="en-US" dirty="0"/>
          </a:p>
        </p:txBody>
      </p:sp>
      <p:cxnSp>
        <p:nvCxnSpPr>
          <p:cNvPr id="18" name="直接箭头连接符 5"/>
          <p:cNvCxnSpPr>
            <a:cxnSpLocks noChangeShapeType="1"/>
          </p:cNvCxnSpPr>
          <p:nvPr/>
        </p:nvCxnSpPr>
        <p:spPr bwMode="auto">
          <a:xfrm>
            <a:off x="1346200" y="3786413"/>
            <a:ext cx="64897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直接箭头连接符 7"/>
          <p:cNvCxnSpPr>
            <a:cxnSpLocks noChangeShapeType="1"/>
          </p:cNvCxnSpPr>
          <p:nvPr/>
        </p:nvCxnSpPr>
        <p:spPr bwMode="auto">
          <a:xfrm flipV="1">
            <a:off x="1739900" y="903513"/>
            <a:ext cx="0" cy="2895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0" name="直接箭头连接符 10"/>
          <p:cNvCxnSpPr>
            <a:cxnSpLocks noChangeShapeType="1"/>
          </p:cNvCxnSpPr>
          <p:nvPr/>
        </p:nvCxnSpPr>
        <p:spPr bwMode="auto">
          <a:xfrm>
            <a:off x="1333500" y="890813"/>
            <a:ext cx="64897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直接连接符 16"/>
          <p:cNvCxnSpPr>
            <a:cxnSpLocks noChangeShapeType="1"/>
          </p:cNvCxnSpPr>
          <p:nvPr/>
        </p:nvCxnSpPr>
        <p:spPr bwMode="auto">
          <a:xfrm flipV="1">
            <a:off x="2819400" y="2503713"/>
            <a:ext cx="1778000" cy="1498600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2" name="直接连接符 18"/>
          <p:cNvCxnSpPr>
            <a:cxnSpLocks noChangeShapeType="1"/>
          </p:cNvCxnSpPr>
          <p:nvPr/>
        </p:nvCxnSpPr>
        <p:spPr bwMode="auto">
          <a:xfrm>
            <a:off x="3733800" y="3240313"/>
            <a:ext cx="0" cy="546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3" name="直接连接符 23"/>
          <p:cNvCxnSpPr>
            <a:cxnSpLocks noChangeShapeType="1"/>
          </p:cNvCxnSpPr>
          <p:nvPr/>
        </p:nvCxnSpPr>
        <p:spPr bwMode="auto">
          <a:xfrm>
            <a:off x="4191000" y="2084613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直接连接符 24"/>
          <p:cNvCxnSpPr>
            <a:cxnSpLocks noChangeShapeType="1"/>
          </p:cNvCxnSpPr>
          <p:nvPr/>
        </p:nvCxnSpPr>
        <p:spPr bwMode="auto">
          <a:xfrm>
            <a:off x="2438400" y="3557813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直接连接符 25"/>
          <p:cNvCxnSpPr>
            <a:cxnSpLocks noChangeShapeType="1"/>
          </p:cNvCxnSpPr>
          <p:nvPr/>
        </p:nvCxnSpPr>
        <p:spPr bwMode="auto">
          <a:xfrm flipV="1">
            <a:off x="2540000" y="2211613"/>
            <a:ext cx="1778000" cy="14986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" name="直接连接符 27"/>
          <p:cNvCxnSpPr>
            <a:cxnSpLocks noChangeShapeType="1"/>
            <a:endCxn id="30" idx="2"/>
          </p:cNvCxnSpPr>
          <p:nvPr/>
        </p:nvCxnSpPr>
        <p:spPr bwMode="auto">
          <a:xfrm>
            <a:off x="3762043" y="3253013"/>
            <a:ext cx="958850" cy="19983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27" name="TextBox 28"/>
          <p:cNvSpPr txBox="1">
            <a:spLocks noChangeArrowheads="1"/>
          </p:cNvSpPr>
          <p:nvPr/>
        </p:nvSpPr>
        <p:spPr bwMode="auto">
          <a:xfrm>
            <a:off x="1397000" y="2237013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d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TextBox 29"/>
          <p:cNvSpPr txBox="1">
            <a:spLocks noChangeArrowheads="1"/>
          </p:cNvSpPr>
          <p:nvPr/>
        </p:nvSpPr>
        <p:spPr bwMode="auto">
          <a:xfrm>
            <a:off x="3213100" y="2516413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endParaRPr kumimoji="0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9" name="TextBox 32"/>
          <p:cNvSpPr txBox="1">
            <a:spLocks noChangeArrowheads="1"/>
          </p:cNvSpPr>
          <p:nvPr/>
        </p:nvSpPr>
        <p:spPr bwMode="auto">
          <a:xfrm>
            <a:off x="3810000" y="3291113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TextBox 33"/>
          <p:cNvSpPr txBox="1">
            <a:spLocks noChangeArrowheads="1"/>
          </p:cNvSpPr>
          <p:nvPr/>
        </p:nvSpPr>
        <p:spPr bwMode="auto">
          <a:xfrm>
            <a:off x="4473243" y="2749776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1" name="直接连接符 30"/>
          <p:cNvCxnSpPr>
            <a:cxnSpLocks noChangeShapeType="1"/>
          </p:cNvCxnSpPr>
          <p:nvPr/>
        </p:nvCxnSpPr>
        <p:spPr bwMode="auto">
          <a:xfrm flipV="1">
            <a:off x="5519057" y="2259521"/>
            <a:ext cx="1778000" cy="1498600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2" name="直接连接符 18"/>
          <p:cNvCxnSpPr>
            <a:cxnSpLocks noChangeShapeType="1"/>
          </p:cNvCxnSpPr>
          <p:nvPr/>
        </p:nvCxnSpPr>
        <p:spPr bwMode="auto">
          <a:xfrm>
            <a:off x="6433457" y="2996121"/>
            <a:ext cx="28243" cy="78866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33" name="直接连接符 23"/>
          <p:cNvCxnSpPr>
            <a:cxnSpLocks noChangeShapeType="1"/>
          </p:cNvCxnSpPr>
          <p:nvPr/>
        </p:nvCxnSpPr>
        <p:spPr bwMode="auto">
          <a:xfrm>
            <a:off x="6890657" y="1840421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直接连接符 24"/>
          <p:cNvCxnSpPr>
            <a:cxnSpLocks noChangeShapeType="1"/>
          </p:cNvCxnSpPr>
          <p:nvPr/>
        </p:nvCxnSpPr>
        <p:spPr bwMode="auto">
          <a:xfrm>
            <a:off x="5138057" y="3313621"/>
            <a:ext cx="381000" cy="4191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直接连接符 25"/>
          <p:cNvCxnSpPr>
            <a:cxnSpLocks noChangeShapeType="1"/>
          </p:cNvCxnSpPr>
          <p:nvPr/>
        </p:nvCxnSpPr>
        <p:spPr bwMode="auto">
          <a:xfrm flipV="1">
            <a:off x="5239657" y="1967421"/>
            <a:ext cx="1778000" cy="14986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36" name="直接连接符 27"/>
          <p:cNvCxnSpPr>
            <a:cxnSpLocks noChangeShapeType="1"/>
            <a:endCxn id="39" idx="2"/>
          </p:cNvCxnSpPr>
          <p:nvPr/>
        </p:nvCxnSpPr>
        <p:spPr bwMode="auto">
          <a:xfrm>
            <a:off x="6461700" y="3008821"/>
            <a:ext cx="958850" cy="19983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37" name="TextBox 29"/>
          <p:cNvSpPr txBox="1">
            <a:spLocks noChangeArrowheads="1"/>
          </p:cNvSpPr>
          <p:nvPr/>
        </p:nvSpPr>
        <p:spPr bwMode="auto">
          <a:xfrm>
            <a:off x="5912757" y="2272221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endParaRPr kumimoji="0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38" name="TextBox 32"/>
          <p:cNvSpPr txBox="1">
            <a:spLocks noChangeArrowheads="1"/>
          </p:cNvSpPr>
          <p:nvPr/>
        </p:nvSpPr>
        <p:spPr bwMode="auto">
          <a:xfrm>
            <a:off x="6509657" y="3046921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TextBox 33"/>
          <p:cNvSpPr txBox="1">
            <a:spLocks noChangeArrowheads="1"/>
          </p:cNvSpPr>
          <p:nvPr/>
        </p:nvSpPr>
        <p:spPr bwMode="auto">
          <a:xfrm>
            <a:off x="7172900" y="2505584"/>
            <a:ext cx="49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84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4"/>
          <p:cNvCxnSpPr>
            <a:cxnSpLocks noChangeShapeType="1"/>
          </p:cNvCxnSpPr>
          <p:nvPr/>
        </p:nvCxnSpPr>
        <p:spPr bwMode="auto">
          <a:xfrm>
            <a:off x="2452191" y="3873500"/>
            <a:ext cx="64897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" name="直接箭头连接符 5"/>
          <p:cNvCxnSpPr>
            <a:cxnSpLocks noChangeShapeType="1"/>
          </p:cNvCxnSpPr>
          <p:nvPr/>
        </p:nvCxnSpPr>
        <p:spPr bwMode="auto">
          <a:xfrm flipV="1">
            <a:off x="2833191" y="825500"/>
            <a:ext cx="12700" cy="34290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" name="任意多边形 10"/>
          <p:cNvSpPr>
            <a:spLocks/>
          </p:cNvSpPr>
          <p:nvPr/>
        </p:nvSpPr>
        <p:spPr bwMode="auto">
          <a:xfrm>
            <a:off x="2833191" y="2286000"/>
            <a:ext cx="4800600" cy="1587500"/>
          </a:xfrm>
          <a:custGeom>
            <a:avLst/>
            <a:gdLst>
              <a:gd name="T0" fmla="*/ 0 w 4800600"/>
              <a:gd name="T1" fmla="*/ 1587500 h 1587500"/>
              <a:gd name="T2" fmla="*/ 2298700 w 4800600"/>
              <a:gd name="T3" fmla="*/ 0 h 1587500"/>
              <a:gd name="T4" fmla="*/ 4800600 w 4800600"/>
              <a:gd name="T5" fmla="*/ 1587500 h 1587500"/>
              <a:gd name="T6" fmla="*/ 0 60000 65536"/>
              <a:gd name="T7" fmla="*/ 0 60000 65536"/>
              <a:gd name="T8" fmla="*/ 0 60000 65536"/>
              <a:gd name="T9" fmla="*/ 0 w 4800600"/>
              <a:gd name="T10" fmla="*/ 0 h 1587500"/>
              <a:gd name="T11" fmla="*/ 4800600 w 4800600"/>
              <a:gd name="T12" fmla="*/ 1587500 h 15875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0600" h="1587500">
                <a:moveTo>
                  <a:pt x="0" y="1587500"/>
                </a:moveTo>
                <a:cubicBezTo>
                  <a:pt x="749300" y="793750"/>
                  <a:pt x="1498600" y="0"/>
                  <a:pt x="2298700" y="0"/>
                </a:cubicBezTo>
                <a:cubicBezTo>
                  <a:pt x="3098800" y="0"/>
                  <a:pt x="3949700" y="793750"/>
                  <a:pt x="4800600" y="1587500"/>
                </a:cubicBezTo>
              </a:path>
            </a:pathLst>
          </a:custGeom>
          <a:solidFill>
            <a:srgbClr val="FFFF00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924857" y="1524000"/>
            <a:ext cx="844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d/2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连接符 21"/>
          <p:cNvCxnSpPr>
            <a:cxnSpLocks noChangeShapeType="1"/>
          </p:cNvCxnSpPr>
          <p:nvPr/>
        </p:nvCxnSpPr>
        <p:spPr bwMode="auto">
          <a:xfrm flipV="1">
            <a:off x="7621091" y="1739900"/>
            <a:ext cx="0" cy="21336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直接连接符 23"/>
          <p:cNvCxnSpPr>
            <a:cxnSpLocks noChangeShapeType="1"/>
          </p:cNvCxnSpPr>
          <p:nvPr/>
        </p:nvCxnSpPr>
        <p:spPr bwMode="auto">
          <a:xfrm flipH="1">
            <a:off x="2833191" y="1752600"/>
            <a:ext cx="47879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7468691" y="3924300"/>
            <a:ext cx="69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π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8941891" y="3619500"/>
            <a:ext cx="69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α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Box 26"/>
          <p:cNvSpPr txBox="1">
            <a:spLocks noChangeArrowheads="1"/>
          </p:cNvSpPr>
          <p:nvPr/>
        </p:nvSpPr>
        <p:spPr bwMode="auto">
          <a:xfrm>
            <a:off x="2325191" y="3898900"/>
            <a:ext cx="69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2653035" y="336550"/>
            <a:ext cx="8448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821872" y="4652315"/>
            <a:ext cx="10199914" cy="46454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黄颜色部分与长方形面积之比即为针与直线相交的概率：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64431" y="1882692"/>
                <a:ext cx="2525485" cy="798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α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31" y="1882692"/>
                <a:ext cx="2525485" cy="798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226891" y="668831"/>
                <a:ext cx="2524439" cy="529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长方形面积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π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91" y="668831"/>
                <a:ext cx="2524439" cy="529953"/>
              </a:xfrm>
              <a:prstGeom prst="rect">
                <a:avLst/>
              </a:prstGeom>
              <a:blipFill>
                <a:blip r:embed="rId3"/>
                <a:stretch>
                  <a:fillRect l="-6039"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225816" y="5200934"/>
                <a:ext cx="2172133" cy="1180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num>
                        <m:den>
                          <m:f>
                            <m:fPr>
                              <m:ctrlP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den>
                      </m:f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16" y="5200934"/>
                <a:ext cx="2172133" cy="11801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8378171" y="1524116"/>
            <a:ext cx="25244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黄颜色面积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41900" y="1757318"/>
            <a:ext cx="4800600" cy="21267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曲线连接符 16"/>
          <p:cNvCxnSpPr>
            <a:stCxn id="15" idx="1"/>
          </p:cNvCxnSpPr>
          <p:nvPr/>
        </p:nvCxnSpPr>
        <p:spPr>
          <a:xfrm rot="10800000" flipV="1">
            <a:off x="5381893" y="2281712"/>
            <a:ext cx="2882538" cy="975294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/>
        </p:nvCxnSpPr>
        <p:spPr>
          <a:xfrm rot="5400000">
            <a:off x="3223077" y="1446306"/>
            <a:ext cx="1106946" cy="611903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397949" y="5305976"/>
                <a:ext cx="882486" cy="777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49" y="5305976"/>
                <a:ext cx="882486" cy="777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886093" y="5263476"/>
                <a:ext cx="1382301" cy="852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π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𝑛𝑙</m:t>
                          </m:r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𝑚𝑑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93" y="5263476"/>
                <a:ext cx="1382301" cy="8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右箭头 30"/>
          <p:cNvSpPr/>
          <p:nvPr/>
        </p:nvSpPr>
        <p:spPr>
          <a:xfrm>
            <a:off x="4746167" y="5626457"/>
            <a:ext cx="750577" cy="2692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642500" y="5409377"/>
            <a:ext cx="25244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其中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:  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为掷针次数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       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为相交次数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3A4F272-4FCC-4EB7-B66D-B5B2ADA0E18C}"/>
                  </a:ext>
                </a:extLst>
              </p:cNvPr>
              <p:cNvSpPr txBox="1"/>
              <p:nvPr/>
            </p:nvSpPr>
            <p:spPr>
              <a:xfrm>
                <a:off x="3693624" y="620194"/>
                <a:ext cx="6096912" cy="67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sin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⁡(</m:t>
                      </m:r>
                      <m:r>
                        <m:rPr>
                          <m:sty m:val="p"/>
                        </m:rP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3A4F272-4FCC-4EB7-B66D-B5B2ADA0E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624" y="620194"/>
                <a:ext cx="6096912" cy="674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19">
            <a:extLst>
              <a:ext uri="{FF2B5EF4-FFF2-40B4-BE49-F238E27FC236}">
                <a16:creationId xmlns:a16="http://schemas.microsoft.com/office/drawing/2014/main" id="{6497C97B-C0B7-4D1F-8C18-7D95DCBB83F4}"/>
              </a:ext>
            </a:extLst>
          </p:cNvPr>
          <p:cNvCxnSpPr>
            <a:cxnSpLocks/>
          </p:cNvCxnSpPr>
          <p:nvPr/>
        </p:nvCxnSpPr>
        <p:spPr>
          <a:xfrm rot="5400000">
            <a:off x="5564062" y="1318736"/>
            <a:ext cx="1147658" cy="98635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4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4" grpId="0"/>
      <p:bldP spid="27" grpId="0"/>
      <p:bldP spid="29" grpId="0"/>
      <p:bldP spid="30" grpId="0"/>
      <p:bldP spid="31" grpId="0" animBg="1"/>
      <p:bldP spid="32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棋局的蒙特卡洛评估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从当前局面的所有可落子点中随机选择一个点落子</a:t>
            </a:r>
            <a:endParaRPr lang="en-US" altLang="zh-CN" dirty="0"/>
          </a:p>
          <a:p>
            <a:r>
              <a:rPr lang="zh-CN" altLang="en-US" dirty="0"/>
              <a:t>重复以上过程</a:t>
            </a:r>
            <a:endParaRPr lang="en-US" altLang="zh-CN" dirty="0"/>
          </a:p>
          <a:p>
            <a:r>
              <a:rPr lang="zh-CN" altLang="en-US" dirty="0"/>
              <a:t>直到胜负可判断为止</a:t>
            </a:r>
            <a:endParaRPr lang="en-US" altLang="zh-CN" dirty="0"/>
          </a:p>
          <a:p>
            <a:r>
              <a:rPr lang="zh-CN" altLang="en-US" dirty="0"/>
              <a:t>经多次模拟后，选择胜率最大的点落子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55" y="3829595"/>
            <a:ext cx="3708219" cy="247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棋类人机大战</a:t>
            </a:r>
            <a:r>
              <a:rPr lang="zh-CN" altLang="en-US" dirty="0"/>
              <a:t>简史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74222"/>
            <a:ext cx="10363200" cy="4572000"/>
          </a:xfrm>
        </p:spPr>
        <p:txBody>
          <a:bodyPr/>
          <a:lstStyle/>
          <a:p>
            <a:r>
              <a:rPr lang="en-US" altLang="zh-CN" dirty="0" smtClean="0"/>
              <a:t>50</a:t>
            </a:r>
            <a:r>
              <a:rPr lang="zh-CN" altLang="en-US" dirty="0" smtClean="0"/>
              <a:t>年代麦卡锡提出</a:t>
            </a:r>
            <a:r>
              <a:rPr lang="en-US" altLang="zh-CN" dirty="0" smtClean="0"/>
              <a:t>α-β</a:t>
            </a:r>
            <a:r>
              <a:rPr lang="zh-CN" altLang="en-US" dirty="0" smtClean="0"/>
              <a:t>剪枝算法</a:t>
            </a:r>
            <a:endParaRPr lang="en-US" altLang="zh-CN" dirty="0" smtClean="0"/>
          </a:p>
          <a:p>
            <a:r>
              <a:rPr lang="en-US" altLang="zh-CN" dirty="0" smtClean="0"/>
              <a:t>1962</a:t>
            </a:r>
            <a:r>
              <a:rPr lang="zh-CN" altLang="en-US" dirty="0" smtClean="0"/>
              <a:t>年西洋跳棋程序战胜美国的州冠军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1996</a:t>
            </a:r>
            <a:r>
              <a:rPr lang="zh-CN" altLang="en-US" dirty="0" smtClean="0">
                <a:solidFill>
                  <a:srgbClr val="FF0000"/>
                </a:solidFill>
              </a:rPr>
              <a:t>年深蓝首次挑战卡斯帕罗夫失败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1997</a:t>
            </a:r>
            <a:r>
              <a:rPr lang="zh-CN" altLang="en-US" dirty="0" smtClean="0"/>
              <a:t>年深蓝再战克斯帕罗夫获胜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2006</a:t>
            </a:r>
            <a:r>
              <a:rPr lang="zh-CN" altLang="en-US" dirty="0" smtClean="0">
                <a:solidFill>
                  <a:srgbClr val="FF0000"/>
                </a:solidFill>
              </a:rPr>
              <a:t>年中国象棋程序战胜柳大华等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位棋手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2016</a:t>
            </a:r>
            <a:r>
              <a:rPr lang="zh-CN" altLang="en-US" dirty="0" smtClean="0">
                <a:solidFill>
                  <a:srgbClr val="FF0000"/>
                </a:solidFill>
              </a:rPr>
              <a:t>年</a:t>
            </a:r>
            <a:r>
              <a:rPr lang="en-US" altLang="zh-CN" dirty="0" err="1" smtClean="0">
                <a:solidFill>
                  <a:srgbClr val="FF0000"/>
                </a:solidFill>
              </a:rPr>
              <a:t>AlphaGo</a:t>
            </a:r>
            <a:r>
              <a:rPr lang="zh-CN" altLang="en-US" dirty="0" smtClean="0">
                <a:solidFill>
                  <a:srgbClr val="FF0000"/>
                </a:solidFill>
              </a:rPr>
              <a:t>战胜李世石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AlphaGo</a:t>
            </a:r>
            <a:r>
              <a:rPr lang="zh-CN" altLang="en-US" dirty="0" smtClean="0"/>
              <a:t>战胜柯洁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15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蒙特卡洛树搜索（</a:t>
            </a:r>
            <a:r>
              <a:rPr lang="en-US" altLang="zh-CN" b="0" dirty="0"/>
              <a:t>MCTS: Monte Carlo Tree Search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49531" y="1752600"/>
            <a:ext cx="5181600" cy="4572000"/>
          </a:xfrm>
        </p:spPr>
        <p:txBody>
          <a:bodyPr/>
          <a:lstStyle/>
          <a:p>
            <a:pPr lvl="0">
              <a:buClr>
                <a:srgbClr val="D34817"/>
              </a:buClr>
            </a:pPr>
            <a:r>
              <a:rPr lang="zh-CN" altLang="en-US" dirty="0">
                <a:solidFill>
                  <a:prstClr val="black"/>
                </a:solidFill>
              </a:rPr>
              <a:t>基本思想：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将可能出现的状态转移过程用状态树表示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从初始状态开始重复抽样，逐步扩展树中的节点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父节点可以利用子节点的模拟结果，提高了效率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在搜索过程中可以随时得到行为的评价</a:t>
            </a:r>
          </a:p>
          <a:p>
            <a:endParaRPr lang="zh-CN" altLang="en-US" dirty="0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227" y="1959428"/>
            <a:ext cx="4888449" cy="28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2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蒙特卡洛树搜索过程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4801" y="1825902"/>
            <a:ext cx="8887952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362833" y="1759534"/>
            <a:ext cx="1128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选 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05483" y="1759534"/>
            <a:ext cx="1128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扩 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48133" y="1779463"/>
            <a:ext cx="1128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 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58947" y="1764715"/>
            <a:ext cx="17181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回 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75787" y="4473238"/>
            <a:ext cx="11282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8133" y="4473238"/>
            <a:ext cx="1128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随机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88193" y="3562202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13006" y="2598546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96315" y="4095951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1961" y="3107785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68011" y="3815259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82711" y="2214576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18042" y="2229214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69402" y="3137856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90079" y="2472872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56995" y="3898761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12258" y="5696208"/>
            <a:ext cx="74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收益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3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两方面的因素</a:t>
            </a:r>
            <a:endParaRPr lang="en-US" altLang="zh-CN" dirty="0"/>
          </a:p>
          <a:p>
            <a:pPr lvl="1"/>
            <a:r>
              <a:rPr lang="zh-CN" altLang="en-US" dirty="0"/>
              <a:t>对尚未充分了解的节点的探索</a:t>
            </a:r>
            <a:endParaRPr lang="en-US" altLang="zh-CN" dirty="0"/>
          </a:p>
          <a:p>
            <a:pPr lvl="1"/>
            <a:r>
              <a:rPr lang="zh-CN" altLang="en-US" dirty="0"/>
              <a:t>对当前具有较大希望节点的利用</a:t>
            </a:r>
          </a:p>
        </p:txBody>
      </p:sp>
    </p:spTree>
    <p:extLst>
      <p:ext uri="{BB962C8B-B14F-4D97-AF65-F5344CB8AC3E}">
        <p14:creationId xmlns:p14="http://schemas.microsoft.com/office/powerpoint/2010/main" val="35026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选择策略：多臂老虎机模型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6806"/>
            <a:ext cx="10206446" cy="4572000"/>
          </a:xfrm>
        </p:spPr>
        <p:txBody>
          <a:bodyPr/>
          <a:lstStyle/>
          <a:p>
            <a:r>
              <a:rPr lang="en-US" altLang="zh-CN" dirty="0"/>
              <a:t>1952</a:t>
            </a:r>
            <a:r>
              <a:rPr lang="zh-CN" altLang="en-US" dirty="0"/>
              <a:t>年</a:t>
            </a:r>
            <a:r>
              <a:rPr lang="en-US" altLang="zh-CN" dirty="0"/>
              <a:t>Robbins</a:t>
            </a:r>
            <a:r>
              <a:rPr lang="zh-CN" altLang="en-US" dirty="0"/>
              <a:t>提出的一个统计决策模型</a:t>
            </a:r>
            <a:endParaRPr lang="en-US" altLang="zh-CN" dirty="0"/>
          </a:p>
          <a:p>
            <a:r>
              <a:rPr lang="zh-CN" altLang="en-US" dirty="0"/>
              <a:t>多臂老虎机</a:t>
            </a:r>
            <a:endParaRPr lang="en-US" altLang="zh-CN" dirty="0"/>
          </a:p>
          <a:p>
            <a:pPr lvl="1" algn="just"/>
            <a:r>
              <a:rPr lang="zh-CN" altLang="en-US" dirty="0"/>
              <a:t>多臂老虎机拥有</a:t>
            </a:r>
            <a:r>
              <a:rPr lang="en-US" altLang="zh-CN" dirty="0"/>
              <a:t>k</a:t>
            </a:r>
            <a:r>
              <a:rPr lang="zh-CN" altLang="en-US" dirty="0"/>
              <a:t>个拉杆，拉动每个拉杆所获得的收益遵循一定的概率且互不相关，如何找到一个策略，使得拉动拉杆获得的收益最大化。</a:t>
            </a:r>
            <a:endParaRPr lang="en-US" altLang="zh-CN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600" y="4012475"/>
            <a:ext cx="3553656" cy="20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信心上限算法（</a:t>
            </a:r>
            <a:r>
              <a:rPr lang="en-US" altLang="zh-CN" dirty="0"/>
              <a:t>UCB</a:t>
            </a:r>
            <a:r>
              <a:rPr lang="zh-CN" altLang="en-US" dirty="0"/>
              <a:t>：</a:t>
            </a:r>
            <a:r>
              <a:rPr lang="en-US" altLang="zh-CN" dirty="0"/>
              <a:t>Upper Confidence Bound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3383" y="1713049"/>
            <a:ext cx="7772400" cy="411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UCB1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for each </a:t>
            </a:r>
            <a:r>
              <a:rPr lang="zh-CN" altLang="en-US" dirty="0"/>
              <a:t>拉杆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j: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</a:t>
            </a:r>
            <a:r>
              <a:rPr lang="zh-CN" altLang="zh-CN" dirty="0"/>
              <a:t>访问该</a:t>
            </a:r>
            <a:r>
              <a:rPr lang="zh-CN" altLang="en-US" dirty="0"/>
              <a:t>拉杆</a:t>
            </a:r>
            <a:r>
              <a:rPr lang="zh-CN" altLang="zh-CN" dirty="0"/>
              <a:t>并记录收益</a:t>
            </a:r>
          </a:p>
          <a:p>
            <a:pPr marL="0" indent="0">
              <a:buNone/>
              <a:defRPr/>
            </a:pPr>
            <a:r>
              <a:rPr lang="en-US" altLang="zh-CN" dirty="0"/>
              <a:t>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for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zh-CN" altLang="zh-CN" dirty="0"/>
              <a:t>尚未达到访问次数限制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altLang="zh-CN" dirty="0"/>
              <a:t>: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zh-CN" altLang="zh-CN" dirty="0"/>
              <a:t>计算每个</a:t>
            </a:r>
            <a:r>
              <a:rPr lang="zh-CN" altLang="en-US" dirty="0"/>
              <a:t>拉杆</a:t>
            </a:r>
            <a:r>
              <a:rPr lang="zh-CN" altLang="zh-CN" dirty="0"/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zh-CN" dirty="0"/>
              <a:t>信心上界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zh-CN" altLang="zh-C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zh-CN" altLang="zh-CN" dirty="0"/>
              <a:t>访问信心上界最大的手臂</a:t>
            </a:r>
          </a:p>
          <a:p>
            <a:pPr marL="0" indent="0">
              <a:buNone/>
              <a:defRPr/>
            </a:pPr>
            <a:r>
              <a:rPr lang="en-US" altLang="zh-CN" dirty="0"/>
              <a:t>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while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0C79A9-B589-40D7-97B6-1A3ADCAB9DB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65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信心上限的计算</a:t>
            </a:r>
          </a:p>
        </p:txBody>
      </p:sp>
      <p:sp>
        <p:nvSpPr>
          <p:cNvPr id="2054" name="内容占位符 2"/>
          <p:cNvSpPr>
            <a:spLocks noGrp="1"/>
          </p:cNvSpPr>
          <p:nvPr>
            <p:ph idx="1"/>
          </p:nvPr>
        </p:nvSpPr>
        <p:spPr>
          <a:xfrm>
            <a:off x="1347646" y="2717800"/>
            <a:ext cx="8178800" cy="3378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zh-CN" dirty="0"/>
              <a:t>其中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       </a:t>
            </a:r>
            <a:r>
              <a:rPr lang="zh-CN" altLang="zh-CN" dirty="0"/>
              <a:t>是</a:t>
            </a:r>
            <a:r>
              <a:rPr lang="zh-CN" altLang="en-US" dirty="0"/>
              <a:t>拉杆</a:t>
            </a:r>
            <a:r>
              <a:rPr lang="en-US" altLang="zh-CN" dirty="0"/>
              <a:t>j</a:t>
            </a:r>
            <a:r>
              <a:rPr lang="zh-CN" altLang="zh-CN" dirty="0"/>
              <a:t>所获得回报的均值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n</a:t>
            </a:r>
            <a:r>
              <a:rPr lang="zh-CN" altLang="zh-CN" dirty="0"/>
              <a:t>是到当前这一时刻为止所访问的总次数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          </a:t>
            </a:r>
            <a:r>
              <a:rPr lang="zh-CN" altLang="zh-CN" dirty="0"/>
              <a:t>是</a:t>
            </a:r>
            <a:r>
              <a:rPr lang="zh-CN" altLang="en-US" dirty="0"/>
              <a:t>拉杆</a:t>
            </a:r>
            <a:r>
              <a:rPr lang="en-US" altLang="zh-CN" dirty="0"/>
              <a:t>j</a:t>
            </a:r>
            <a:r>
              <a:rPr lang="zh-CN" altLang="zh-CN" dirty="0"/>
              <a:t>到目前为止所访问的次数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上式考虑了“利用”和“探索”间的平衡</a:t>
            </a:r>
            <a:endParaRPr lang="zh-CN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20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B930C4-2E04-4FB4-B758-4082B51D842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712221" y="1507763"/>
          <a:ext cx="2749454" cy="114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公式" r:id="rId3" imgW="1193760" imgH="495000" progId="Equation.3">
                  <p:embed/>
                </p:oleObj>
              </mc:Choice>
              <mc:Fallback>
                <p:oleObj name="公式" r:id="rId3" imgW="1193760" imgH="495000" progId="Equation.3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221" y="1507763"/>
                        <a:ext cx="2749454" cy="11401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>
            <p:extLst/>
          </p:nvPr>
        </p:nvGraphicFramePr>
        <p:xfrm>
          <a:off x="1785796" y="3201724"/>
          <a:ext cx="388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公式" r:id="rId5" imgW="215640" imgH="253800" progId="Equation.3">
                  <p:embed/>
                </p:oleObj>
              </mc:Choice>
              <mc:Fallback>
                <p:oleObj name="公式" r:id="rId5" imgW="215640" imgH="253800" progId="Equation.3">
                  <p:embed/>
                  <p:pic>
                    <p:nvPicPr>
                      <p:cNvPr id="20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796" y="3201724"/>
                        <a:ext cx="388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>
            <p:extLst/>
          </p:nvPr>
        </p:nvGraphicFramePr>
        <p:xfrm>
          <a:off x="1655005" y="4212705"/>
          <a:ext cx="7556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公式" r:id="rId7" imgW="368280" imgH="241200" progId="Equation.3">
                  <p:embed/>
                </p:oleObj>
              </mc:Choice>
              <mc:Fallback>
                <p:oleObj name="公式" r:id="rId7" imgW="368280" imgH="241200" progId="Equation.3">
                  <p:embed/>
                  <p:pic>
                    <p:nvPicPr>
                      <p:cNvPr id="20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005" y="4212705"/>
                        <a:ext cx="75565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65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信心上限树算法</a:t>
            </a:r>
            <a:r>
              <a:rPr lang="en-US" altLang="zh-CN" dirty="0"/>
              <a:t>UCT</a:t>
            </a:r>
            <a:endParaRPr lang="zh-CN" altLang="en-US" dirty="0"/>
          </a:p>
        </p:txBody>
      </p:sp>
      <p:sp>
        <p:nvSpPr>
          <p:cNvPr id="3076" name="内容占位符 2"/>
          <p:cNvSpPr>
            <a:spLocks noGrp="1"/>
          </p:cNvSpPr>
          <p:nvPr>
            <p:ph idx="1"/>
          </p:nvPr>
        </p:nvSpPr>
        <p:spPr>
          <a:xfrm>
            <a:off x="703213" y="1807027"/>
            <a:ext cx="6507484" cy="411480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en-US" dirty="0"/>
              <a:t>算法应用于蒙特卡洛树搜索中，用于选择可落子点</a:t>
            </a:r>
            <a:endParaRPr lang="en-US" altLang="zh-CN" dirty="0"/>
          </a:p>
          <a:p>
            <a:pPr lvl="1"/>
            <a:r>
              <a:rPr lang="zh-CN" altLang="en-US" dirty="0"/>
              <a:t>节点</a:t>
            </a:r>
            <a:r>
              <a:rPr lang="zh-CN" altLang="en-US" dirty="0" smtClean="0"/>
              <a:t>不是</a:t>
            </a:r>
            <a:r>
              <a:rPr lang="zh-CN" altLang="en-US" dirty="0"/>
              <a:t>随机选择，而是根据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en-US" dirty="0"/>
              <a:t>选择信心上限值最大的节点</a:t>
            </a:r>
            <a:endParaRPr lang="en-US" altLang="zh-CN" dirty="0"/>
          </a:p>
          <a:p>
            <a:pPr lvl="1"/>
            <a:r>
              <a:rPr lang="zh-CN" altLang="en-US" dirty="0"/>
              <a:t>实际计算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UCB1</a:t>
            </a:r>
            <a:r>
              <a:rPr lang="zh-CN" altLang="en-US" dirty="0"/>
              <a:t>时，加一个参数</a:t>
            </a:r>
            <a:r>
              <a:rPr lang="en-US" altLang="zh-CN" dirty="0"/>
              <a:t>c</a:t>
            </a:r>
            <a:r>
              <a:rPr lang="zh-CN" altLang="en-US" dirty="0"/>
              <a:t>进行调节：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07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AADCC8-CF6E-484B-A86A-ED7F1474CE5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/>
          </p:nvPr>
        </p:nvGraphicFramePr>
        <p:xfrm>
          <a:off x="1416409" y="4173763"/>
          <a:ext cx="3514462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公式" r:id="rId3" imgW="1257120" imgH="495000" progId="Equation.3">
                  <p:embed/>
                </p:oleObj>
              </mc:Choice>
              <mc:Fallback>
                <p:oleObj name="公式" r:id="rId3" imgW="1257120" imgH="49500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409" y="4173763"/>
                        <a:ext cx="3514462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84" y="2573257"/>
            <a:ext cx="4889416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5465" y="299252"/>
            <a:ext cx="10363200" cy="1143000"/>
          </a:xfrm>
        </p:spPr>
        <p:txBody>
          <a:bodyPr/>
          <a:lstStyle/>
          <a:p>
            <a:r>
              <a:rPr lang="zh-CN" altLang="en-US" dirty="0"/>
              <a:t>信心上限树算法示例</a:t>
            </a:r>
          </a:p>
        </p:txBody>
      </p:sp>
      <p:sp>
        <p:nvSpPr>
          <p:cNvPr id="4" name="椭圆 3"/>
          <p:cNvSpPr/>
          <p:nvPr/>
        </p:nvSpPr>
        <p:spPr>
          <a:xfrm>
            <a:off x="5830400" y="164591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33558" y="2564391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830400" y="25733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31731" y="25733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5" idx="0"/>
          </p:cNvCxnSpPr>
          <p:nvPr/>
        </p:nvCxnSpPr>
        <p:spPr>
          <a:xfrm flipH="1">
            <a:off x="5159558" y="1897915"/>
            <a:ext cx="796842" cy="666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4"/>
            <a:endCxn id="6" idx="0"/>
          </p:cNvCxnSpPr>
          <p:nvPr/>
        </p:nvCxnSpPr>
        <p:spPr>
          <a:xfrm>
            <a:off x="5956400" y="1897915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4" idx="4"/>
            <a:endCxn id="7" idx="0"/>
          </p:cNvCxnSpPr>
          <p:nvPr/>
        </p:nvCxnSpPr>
        <p:spPr>
          <a:xfrm>
            <a:off x="5956400" y="1897915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85314" y="3869001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箭头连接符 20"/>
          <p:cNvCxnSpPr>
            <a:stCxn id="5" idx="4"/>
            <a:endCxn id="20" idx="0"/>
          </p:cNvCxnSpPr>
          <p:nvPr/>
        </p:nvCxnSpPr>
        <p:spPr>
          <a:xfrm>
            <a:off x="5159558" y="2816391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582147" y="3873348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/>
          <p:cNvCxnSpPr>
            <a:endCxn id="25" idx="0"/>
          </p:cNvCxnSpPr>
          <p:nvPr/>
        </p:nvCxnSpPr>
        <p:spPr>
          <a:xfrm>
            <a:off x="5956391" y="2820738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483487" y="3912483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>
            <a:endCxn id="27" idx="0"/>
          </p:cNvCxnSpPr>
          <p:nvPr/>
        </p:nvCxnSpPr>
        <p:spPr>
          <a:xfrm>
            <a:off x="6857731" y="2859873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4236717" y="347442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033559" y="3483411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934890" y="3483411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>
            <a:endCxn id="29" idx="0"/>
          </p:cNvCxnSpPr>
          <p:nvPr/>
        </p:nvCxnSpPr>
        <p:spPr>
          <a:xfrm flipH="1">
            <a:off x="4362717" y="2807950"/>
            <a:ext cx="796842" cy="666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30" idx="0"/>
          </p:cNvCxnSpPr>
          <p:nvPr/>
        </p:nvCxnSpPr>
        <p:spPr>
          <a:xfrm>
            <a:off x="5159559" y="2807950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31" idx="0"/>
          </p:cNvCxnSpPr>
          <p:nvPr/>
        </p:nvCxnSpPr>
        <p:spPr>
          <a:xfrm>
            <a:off x="5159559" y="2807950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988473" y="4779036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接箭头连接符 35"/>
          <p:cNvCxnSpPr>
            <a:stCxn id="29" idx="4"/>
            <a:endCxn id="35" idx="0"/>
          </p:cNvCxnSpPr>
          <p:nvPr/>
        </p:nvCxnSpPr>
        <p:spPr>
          <a:xfrm>
            <a:off x="4362717" y="3726426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785306" y="4783383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8" name="直接箭头连接符 37"/>
          <p:cNvCxnSpPr>
            <a:endCxn id="37" idx="0"/>
          </p:cNvCxnSpPr>
          <p:nvPr/>
        </p:nvCxnSpPr>
        <p:spPr>
          <a:xfrm>
            <a:off x="5159550" y="3730773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686646" y="4822518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0" name="直接箭头连接符 39"/>
          <p:cNvCxnSpPr>
            <a:endCxn id="39" idx="0"/>
          </p:cNvCxnSpPr>
          <p:nvPr/>
        </p:nvCxnSpPr>
        <p:spPr>
          <a:xfrm>
            <a:off x="6060890" y="3769908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6740506" y="351113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641837" y="351113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endCxn id="42" idx="0"/>
          </p:cNvCxnSpPr>
          <p:nvPr/>
        </p:nvCxnSpPr>
        <p:spPr>
          <a:xfrm>
            <a:off x="6866506" y="2835671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43" idx="0"/>
          </p:cNvCxnSpPr>
          <p:nvPr/>
        </p:nvCxnSpPr>
        <p:spPr>
          <a:xfrm>
            <a:off x="6866506" y="2835671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492253" y="4811104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0" name="直接箭头连接符 49"/>
          <p:cNvCxnSpPr>
            <a:endCxn id="49" idx="0"/>
          </p:cNvCxnSpPr>
          <p:nvPr/>
        </p:nvCxnSpPr>
        <p:spPr>
          <a:xfrm>
            <a:off x="6866497" y="3758494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7393593" y="4850239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/>
          <p:cNvCxnSpPr>
            <a:endCxn id="51" idx="0"/>
          </p:cNvCxnSpPr>
          <p:nvPr/>
        </p:nvCxnSpPr>
        <p:spPr>
          <a:xfrm>
            <a:off x="7767837" y="3797629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4247475" y="4401887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044317" y="441087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945648" y="4410872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endCxn id="57" idx="0"/>
          </p:cNvCxnSpPr>
          <p:nvPr/>
        </p:nvCxnSpPr>
        <p:spPr>
          <a:xfrm flipH="1">
            <a:off x="4373475" y="3735411"/>
            <a:ext cx="796842" cy="666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8" idx="0"/>
          </p:cNvCxnSpPr>
          <p:nvPr/>
        </p:nvCxnSpPr>
        <p:spPr>
          <a:xfrm>
            <a:off x="5170317" y="3735411"/>
            <a:ext cx="0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59" idx="0"/>
          </p:cNvCxnSpPr>
          <p:nvPr/>
        </p:nvCxnSpPr>
        <p:spPr>
          <a:xfrm>
            <a:off x="5170317" y="3735411"/>
            <a:ext cx="901331" cy="6754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3999231" y="5706497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4" name="直接箭头连接符 63"/>
          <p:cNvCxnSpPr>
            <a:stCxn id="57" idx="4"/>
            <a:endCxn id="63" idx="0"/>
          </p:cNvCxnSpPr>
          <p:nvPr/>
        </p:nvCxnSpPr>
        <p:spPr>
          <a:xfrm>
            <a:off x="4373475" y="4653887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796064" y="5710844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65"/>
          <p:cNvCxnSpPr>
            <a:endCxn id="65" idx="0"/>
          </p:cNvCxnSpPr>
          <p:nvPr/>
        </p:nvCxnSpPr>
        <p:spPr>
          <a:xfrm>
            <a:off x="5170308" y="4658234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5697404" y="5749979"/>
            <a:ext cx="74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8" name="直接箭头连接符 67"/>
          <p:cNvCxnSpPr>
            <a:endCxn id="67" idx="0"/>
          </p:cNvCxnSpPr>
          <p:nvPr/>
        </p:nvCxnSpPr>
        <p:spPr>
          <a:xfrm>
            <a:off x="6071648" y="4697369"/>
            <a:ext cx="0" cy="105261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5830400" y="164351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033549" y="2568738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731731" y="2577624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029467" y="348124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/>
      <p:bldP spid="20" grpId="1"/>
      <p:bldP spid="25" grpId="0"/>
      <p:bldP spid="25" grpId="1"/>
      <p:bldP spid="27" grpId="0"/>
      <p:bldP spid="27" grpId="1"/>
      <p:bldP spid="29" grpId="0" animBg="1"/>
      <p:bldP spid="30" grpId="0" animBg="1"/>
      <p:bldP spid="31" grpId="0" animBg="1"/>
      <p:bldP spid="35" grpId="0"/>
      <p:bldP spid="35" grpId="1"/>
      <p:bldP spid="37" grpId="0"/>
      <p:bldP spid="37" grpId="1"/>
      <p:bldP spid="39" grpId="0"/>
      <p:bldP spid="39" grpId="1"/>
      <p:bldP spid="42" grpId="0" animBg="1"/>
      <p:bldP spid="43" grpId="0" animBg="1"/>
      <p:bldP spid="49" grpId="0"/>
      <p:bldP spid="49" grpId="1"/>
      <p:bldP spid="51" grpId="0"/>
      <p:bldP spid="51" grpId="1"/>
      <p:bldP spid="57" grpId="0" animBg="1"/>
      <p:bldP spid="58" grpId="0" animBg="1"/>
      <p:bldP spid="59" grpId="0" animBg="1"/>
      <p:bldP spid="63" grpId="0"/>
      <p:bldP spid="63" grpId="1"/>
      <p:bldP spid="65" grpId="0"/>
      <p:bldP spid="65" grpId="1"/>
      <p:bldP spid="67" grpId="0"/>
      <p:bldP spid="67" grpId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8" grpId="8" animBg="1"/>
      <p:bldP spid="48" grpId="9" animBg="1"/>
      <p:bldP spid="48" grpId="10" animBg="1"/>
      <p:bldP spid="48" grpId="11" animBg="1"/>
      <p:bldP spid="48" grpId="12" animBg="1"/>
      <p:bldP spid="48" grpId="13" animBg="1"/>
      <p:bldP spid="48" grpId="14" animBg="1"/>
      <p:bldP spid="48" grpId="15" animBg="1"/>
      <p:bldP spid="48" grpId="16" animBg="1"/>
      <p:bldP spid="48" grpId="17" animBg="1"/>
      <p:bldP spid="48" grpId="18" animBg="1"/>
      <p:bldP spid="48" grpId="19" animBg="1"/>
      <p:bldP spid="48" grpId="20" animBg="1"/>
      <p:bldP spid="48" grpId="21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53" grpId="10" animBg="1"/>
      <p:bldP spid="53" grpId="1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9872" y="1602377"/>
            <a:ext cx="7772400" cy="448564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zh-CN" altLang="zh-CN" dirty="0"/>
              <a:t>信心上限树算法（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UCT</a:t>
            </a:r>
            <a:r>
              <a:rPr lang="zh-CN" altLang="zh-CN" dirty="0"/>
              <a:t>）</a:t>
            </a:r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UctSearch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</a:t>
            </a:r>
            <a:r>
              <a:rPr lang="zh-CN" altLang="zh-CN" dirty="0"/>
              <a:t>以状态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dirty="0"/>
              <a:t>创建根节点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/>
              <a:t>;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while </a:t>
            </a:r>
            <a:r>
              <a:rPr lang="zh-CN" altLang="zh-CN" dirty="0"/>
              <a:t>尚未用完计算时长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altLang="zh-CN" dirty="0"/>
              <a:t>: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TreePolicy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△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DefaultPolicy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end while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a(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BestChild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0));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F72F77-174C-4508-B1C6-CBF31F53DC1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zh-CN" altLang="en-US" dirty="0"/>
              <a:t>信心上限</a:t>
            </a:r>
            <a:r>
              <a:rPr lang="zh-CN" altLang="en-US" dirty="0" smtClean="0"/>
              <a:t>树算法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09" y="1776547"/>
            <a:ext cx="5515259" cy="28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14F16-54C3-447E-AC09-2653E7B1740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黑体" pitchFamily="49" charset="-122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黑体" pitchFamily="49" charset="-122"/>
              <a:cs typeface="+mj-cs"/>
            </a:endParaRPr>
          </a:p>
        </p:txBody>
      </p:sp>
      <p:sp>
        <p:nvSpPr>
          <p:cNvPr id="5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UCT</a:t>
            </a:r>
            <a:r>
              <a:rPr lang="zh-CN" altLang="en-US" dirty="0"/>
              <a:t>算法示例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15445" y="5236896"/>
            <a:ext cx="6417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节点：获胜次数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模拟总次数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获胜次数是从本节点角度说的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假设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c=0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即</a:t>
            </a:r>
          </a:p>
        </p:txBody>
      </p:sp>
      <p:pic>
        <p:nvPicPr>
          <p:cNvPr id="12" name="图片 11" descr="../Downloads/mcts_expansion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8" y="1958113"/>
            <a:ext cx="1983474" cy="274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../Downloads/mcts_simulation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3" y="1958113"/>
            <a:ext cx="2197649" cy="302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../Downloads/mcts_selection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69" y="1958113"/>
            <a:ext cx="1976417" cy="20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/>
          <p:cNvSpPr/>
          <p:nvPr/>
        </p:nvSpPr>
        <p:spPr>
          <a:xfrm>
            <a:off x="1878734" y="3134886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74877" y="195609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6/10</a:t>
            </a:r>
            <a:endParaRPr kumimoji="0" lang="zh-CN" altLang="en-US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285400" y="2579089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285400" y="31460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2/3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78734" y="31460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19193" y="2579089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311949" y="257282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493108" y="3720953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126312" y="3712951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12992" y="3154022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115823" y="31460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524687" y="3129568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86218" y="1989266"/>
            <a:ext cx="1980252" cy="2093391"/>
            <a:chOff x="354734" y="1956095"/>
            <a:chExt cx="1980252" cy="2093391"/>
          </a:xfrm>
        </p:grpSpPr>
        <p:pic>
          <p:nvPicPr>
            <p:cNvPr id="24" name="图片 23" descr="../Downloads/mcts_selection.png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569" y="1958112"/>
              <a:ext cx="1976417" cy="2091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椭圆 25"/>
            <p:cNvSpPr/>
            <p:nvPr/>
          </p:nvSpPr>
          <p:spPr>
            <a:xfrm>
              <a:off x="354734" y="3134885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3/5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350877" y="1956095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6/10</a:t>
              </a:r>
              <a:endParaRPr kumimoji="0" lang="zh-CN" altLang="en-US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61400" y="2579088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3/5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61400" y="3146019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2/3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54734" y="3146019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395193" y="2579088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87949" y="2572819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969108" y="3720952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02312" y="3712950"/>
              <a:ext cx="306000" cy="30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188992" y="3154021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0/1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591823" y="3146019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000687" y="3129567"/>
              <a:ext cx="306000" cy="306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rPr>
                <a:t>1/1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4618010" y="4374097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129037" y="197619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6/10</a:t>
            </a:r>
            <a:endParaRPr kumimoji="0" lang="zh-CN" altLang="en-US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96015" y="259048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496015" y="3157411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2/3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045804" y="3148702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173353" y="259048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627072" y="2584211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712432" y="3741053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267255" y="3741760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949734" y="3165413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7387401" y="3166120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848519" y="3140959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712432" y="4343609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 descr="../Downloads/mcts_backprop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63" y="1958113"/>
            <a:ext cx="2179725" cy="274451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椭圆 72"/>
          <p:cNvSpPr/>
          <p:nvPr/>
        </p:nvSpPr>
        <p:spPr>
          <a:xfrm>
            <a:off x="9310545" y="1997962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7/11</a:t>
            </a:r>
            <a:endParaRPr kumimoji="0" lang="zh-CN" altLang="en-US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8677523" y="2594828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8677523" y="3179177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8227312" y="3170468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9354861" y="2594828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808580" y="2597268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893940" y="3762819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8448763" y="3763526"/>
            <a:ext cx="306000" cy="30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9131242" y="3187179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9568909" y="3187886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0030027" y="3162725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8893940" y="4365375"/>
            <a:ext cx="306000" cy="30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1/1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5" name="Object 2"/>
          <p:cNvGraphicFramePr>
            <a:graphicFrameLocks noChangeAspect="1"/>
          </p:cNvGraphicFramePr>
          <p:nvPr>
            <p:extLst/>
          </p:nvPr>
        </p:nvGraphicFramePr>
        <p:xfrm>
          <a:off x="3234877" y="5871624"/>
          <a:ext cx="853479" cy="345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公式" r:id="rId8" imgW="596880" imgH="241200" progId="Equation.3">
                  <p:embed/>
                </p:oleObj>
              </mc:Choice>
              <mc:Fallback>
                <p:oleObj name="公式" r:id="rId8" imgW="596880" imgH="241200" progId="Equation.3">
                  <p:embed/>
                  <p:pic>
                    <p:nvPicPr>
                      <p:cNvPr id="8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4877" y="5871624"/>
                        <a:ext cx="853479" cy="3451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文本框 85"/>
          <p:cNvSpPr txBox="1"/>
          <p:nvPr/>
        </p:nvSpPr>
        <p:spPr>
          <a:xfrm>
            <a:off x="7492333" y="771950"/>
            <a:ext cx="152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重复多次后选取胜率最大者为走步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7" name="直接箭头连接符 86"/>
          <p:cNvCxnSpPr>
            <a:stCxn id="86" idx="2"/>
          </p:cNvCxnSpPr>
          <p:nvPr/>
        </p:nvCxnSpPr>
        <p:spPr>
          <a:xfrm>
            <a:off x="8252860" y="1695280"/>
            <a:ext cx="501903" cy="842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867527" y="4680097"/>
            <a:ext cx="0" cy="47842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4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3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4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4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3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5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6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3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7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7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300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84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86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300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97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99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5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300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10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11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6" presetClass="emp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1" dur="300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8" presetClass="emph" presetSubtype="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23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8" presetClass="emph" presetSubtype="0" autoRev="1" fill="remove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300000">
                                      <p:cBhvr>
                                        <p:cTn id="125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7" presetClass="emph" presetSubtype="2" repeatCount="3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3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"/>
                            </p:stCondLst>
                            <p:childTnLst>
                              <p:par>
                                <p:cTn id="137" presetID="22" presetClass="entr" presetSubtype="4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21" grpId="0" animBg="1"/>
      <p:bldP spid="21" grpId="1" animBg="1"/>
      <p:bldP spid="21" grpId="2" animBg="1"/>
      <p:bldP spid="42" grpId="0" animBg="1"/>
      <p:bldP spid="42" grpId="1" animBg="1"/>
      <p:bldP spid="42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9" grpId="0" animBg="1"/>
      <p:bldP spid="79" grpId="1" animBg="1"/>
      <p:bldP spid="79" grpId="2" animBg="1"/>
      <p:bldP spid="84" grpId="0" animBg="1"/>
      <p:bldP spid="84" grpId="1" animBg="1"/>
      <p:bldP spid="84" grpId="2" animBg="1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13560"/>
            <a:ext cx="10363200" cy="4572000"/>
          </a:xfrm>
        </p:spPr>
        <p:txBody>
          <a:bodyPr/>
          <a:lstStyle/>
          <a:p>
            <a:r>
              <a:rPr lang="zh-CN" altLang="en-US" sz="3200" b="1" dirty="0"/>
              <a:t>博弈问题</a:t>
            </a:r>
          </a:p>
          <a:p>
            <a:pPr lvl="1"/>
            <a:r>
              <a:rPr lang="zh-CN" altLang="en-US" sz="2800" b="1" dirty="0"/>
              <a:t>双人</a:t>
            </a:r>
          </a:p>
          <a:p>
            <a:pPr lvl="1"/>
            <a:r>
              <a:rPr lang="zh-CN" altLang="en-US" sz="2800" b="1" dirty="0"/>
              <a:t>一人一步</a:t>
            </a:r>
          </a:p>
          <a:p>
            <a:pPr lvl="1"/>
            <a:r>
              <a:rPr lang="zh-CN" altLang="en-US" sz="2800" b="1" dirty="0"/>
              <a:t>双方信息完备</a:t>
            </a:r>
          </a:p>
          <a:p>
            <a:pPr lvl="1"/>
            <a:r>
              <a:rPr lang="zh-CN" altLang="en-US" sz="2800" b="1" dirty="0"/>
              <a:t>零和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2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蒙特卡洛树搜索的效果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2006</a:t>
            </a:r>
            <a:r>
              <a:rPr lang="zh-CN" altLang="en-US" dirty="0"/>
              <a:t>年将蒙特卡洛树搜索算法首次应用于计算机围棋中</a:t>
            </a:r>
            <a:endParaRPr lang="en-US" altLang="zh-CN" dirty="0"/>
          </a:p>
          <a:p>
            <a:r>
              <a:rPr lang="zh-CN" altLang="en-US" dirty="0"/>
              <a:t>可以达到业余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段的水平</a:t>
            </a:r>
            <a:endParaRPr lang="en-US" altLang="zh-CN" dirty="0"/>
          </a:p>
          <a:p>
            <a:r>
              <a:rPr lang="zh-CN" altLang="en-US" dirty="0"/>
              <a:t>将计算机围棋引向了正确的发展方向</a:t>
            </a:r>
          </a:p>
        </p:txBody>
      </p:sp>
    </p:spTree>
    <p:extLst>
      <p:ext uri="{BB962C8B-B14F-4D97-AF65-F5344CB8AC3E}">
        <p14:creationId xmlns:p14="http://schemas.microsoft.com/office/powerpoint/2010/main" val="23569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00348"/>
            <a:ext cx="10363200" cy="4572000"/>
          </a:xfrm>
        </p:spPr>
        <p:txBody>
          <a:bodyPr/>
          <a:lstStyle/>
          <a:p>
            <a:r>
              <a:rPr lang="zh-CN" altLang="en-US" dirty="0"/>
              <a:t>蒙特卡洛方法</a:t>
            </a:r>
            <a:endParaRPr lang="en-US" altLang="zh-CN" dirty="0"/>
          </a:p>
          <a:p>
            <a:pPr lvl="1"/>
            <a:r>
              <a:rPr lang="zh-CN" altLang="en-US" dirty="0"/>
              <a:t>一类基于概率方法的统称</a:t>
            </a:r>
            <a:endParaRPr lang="en-US" altLang="zh-CN" dirty="0"/>
          </a:p>
          <a:p>
            <a:r>
              <a:rPr lang="zh-CN" altLang="en-US" dirty="0"/>
              <a:t>蒙特卡洛树搜索</a:t>
            </a:r>
            <a:endParaRPr lang="en-US" altLang="zh-CN" dirty="0"/>
          </a:p>
          <a:p>
            <a:pPr lvl="1"/>
            <a:r>
              <a:rPr lang="zh-CN" altLang="en-US" dirty="0"/>
              <a:t>四个过程：选择，扩展，模拟，回传</a:t>
            </a:r>
            <a:endParaRPr lang="en-US" altLang="zh-CN" dirty="0"/>
          </a:p>
          <a:p>
            <a:r>
              <a:rPr lang="zh-CN" altLang="en-US" dirty="0"/>
              <a:t>多臂老虎机模型</a:t>
            </a:r>
            <a:endParaRPr lang="en-US" altLang="zh-CN" dirty="0"/>
          </a:p>
          <a:p>
            <a:pPr lvl="1"/>
            <a:r>
              <a:rPr lang="zh-CN" altLang="en-US" dirty="0"/>
              <a:t>每次选择信心上限最大的</a:t>
            </a:r>
            <a:endParaRPr lang="en-US" altLang="zh-CN" dirty="0"/>
          </a:p>
          <a:p>
            <a:r>
              <a:rPr lang="zh-CN" altLang="en-US" dirty="0"/>
              <a:t>信心上限树算法</a:t>
            </a:r>
            <a:endParaRPr lang="en-US" altLang="zh-CN" dirty="0"/>
          </a:p>
          <a:p>
            <a:pPr lvl="1"/>
            <a:r>
              <a:rPr lang="zh-CN" altLang="en-US" dirty="0"/>
              <a:t>将信心上限算法用于蒙特卡洛树搜索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38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en-US" altLang="zh-CN" dirty="0" err="1" smtClean="0"/>
              <a:t>AlphaGo</a:t>
            </a:r>
            <a:r>
              <a:rPr lang="zh-CN" altLang="en-US" dirty="0"/>
              <a:t>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/>
              <a:t>蒙特卡洛</a:t>
            </a:r>
            <a:r>
              <a:rPr lang="zh-CN" altLang="en-US" dirty="0" smtClean="0"/>
              <a:t>树搜索存在的问题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生成所有子节点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模拟具有盲目性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将神经网络与蒙特卡洛树搜索结合在一起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缩小了搜索范围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提高了模拟水平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239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用的两类网络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24" y="1746784"/>
            <a:ext cx="7660309" cy="40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策略网络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策略网络由一个神经网络构成</a:t>
            </a:r>
            <a:endParaRPr lang="en-US" altLang="zh-CN" dirty="0" smtClean="0"/>
          </a:p>
          <a:p>
            <a:r>
              <a:rPr lang="zh-CN" altLang="en-US" dirty="0" smtClean="0"/>
              <a:t>输入：当前棋局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48</a:t>
            </a:r>
            <a:r>
              <a:rPr lang="zh-CN" altLang="en-US" dirty="0" smtClean="0"/>
              <a:t>个通道，每个通道大小为</a:t>
            </a:r>
            <a:r>
              <a:rPr lang="en-US" altLang="zh-CN" dirty="0" smtClean="0"/>
              <a:t>19</a:t>
            </a:r>
            <a:r>
              <a:rPr lang="zh-CN" altLang="en-US" dirty="0" smtClean="0"/>
              <a:t>*</a:t>
            </a:r>
            <a:r>
              <a:rPr lang="en-US" altLang="zh-CN" dirty="0" smtClean="0"/>
              <a:t>19</a:t>
            </a:r>
          </a:p>
          <a:p>
            <a:r>
              <a:rPr lang="zh-CN" altLang="en-US" dirty="0" smtClean="0"/>
              <a:t>输出：棋盘上每个点的行棋概率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概率越大越是好的行棋点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策略网络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输入</a:t>
            </a:r>
            <a:endParaRPr lang="en-US" altLang="zh-CN" dirty="0" smtClean="0"/>
          </a:p>
          <a:p>
            <a:pPr lvl="1"/>
            <a:r>
              <a:rPr lang="zh-CN" altLang="en-US" dirty="0"/>
              <a:t>执</a:t>
            </a:r>
            <a:r>
              <a:rPr lang="zh-CN" altLang="en-US" dirty="0" smtClean="0"/>
              <a:t>子颜色：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个通道，分别为执子方、对手方、空点位置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壹平面：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个通道，全部填入</a:t>
            </a:r>
            <a:r>
              <a:rPr lang="en-US" altLang="zh-CN" dirty="0" smtClean="0"/>
              <a:t>1</a:t>
            </a:r>
          </a:p>
          <a:p>
            <a:pPr lvl="1"/>
            <a:r>
              <a:rPr lang="zh-CN" altLang="en-US" dirty="0" smtClean="0"/>
              <a:t>零平面：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个通道，全部填入</a:t>
            </a:r>
            <a:r>
              <a:rPr lang="en-US" altLang="zh-CN" dirty="0" smtClean="0"/>
              <a:t>0</a:t>
            </a:r>
          </a:p>
          <a:p>
            <a:pPr lvl="1"/>
            <a:r>
              <a:rPr lang="zh-CN" altLang="en-US" dirty="0"/>
              <a:t>明智</a:t>
            </a:r>
            <a:r>
              <a:rPr lang="zh-CN" altLang="en-US" dirty="0" smtClean="0"/>
              <a:t>度：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个通道，合法落子点且不会填补本方眼位，填入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，否则为</a:t>
            </a:r>
            <a:r>
              <a:rPr lang="en-US" altLang="zh-CN" dirty="0" smtClean="0"/>
              <a:t>0</a:t>
            </a:r>
          </a:p>
          <a:p>
            <a:pPr lvl="1"/>
            <a:r>
              <a:rPr lang="zh-CN" altLang="en-US" dirty="0"/>
              <a:t>回合</a:t>
            </a:r>
            <a:r>
              <a:rPr lang="zh-CN" altLang="en-US" dirty="0" smtClean="0"/>
              <a:t>数：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个通道，记录一个落子距离现在的回合数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第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个通道记录到当前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个回合的落子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气数：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个通道，当前落子棋链的气数</a:t>
            </a:r>
            <a:endParaRPr lang="en-US" altLang="zh-CN" dirty="0" smtClean="0"/>
          </a:p>
          <a:p>
            <a:pPr lvl="1"/>
            <a:r>
              <a:rPr lang="zh-CN" altLang="en-US" dirty="0"/>
              <a:t>动作</a:t>
            </a:r>
            <a:r>
              <a:rPr lang="zh-CN" altLang="en-US" dirty="0" smtClean="0"/>
              <a:t>后气数：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个通道，落子之后剩余气数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4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吃子数：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个通道，落子后吃掉对方棋子数</a:t>
            </a:r>
            <a:endParaRPr lang="en-US" altLang="zh-CN" dirty="0" smtClean="0"/>
          </a:p>
          <a:p>
            <a:pPr lvl="1"/>
            <a:r>
              <a:rPr lang="zh-CN" altLang="en-US" dirty="0"/>
              <a:t>自</a:t>
            </a:r>
            <a:r>
              <a:rPr lang="zh-CN" altLang="en-US" dirty="0" smtClean="0"/>
              <a:t>劫争数：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个通道，落子后乙方有多少子会陷入劫争（可能会被提掉）</a:t>
            </a:r>
            <a:endParaRPr lang="en-US" altLang="zh-CN" dirty="0" smtClean="0"/>
          </a:p>
          <a:p>
            <a:pPr lvl="1"/>
            <a:r>
              <a:rPr lang="zh-CN" altLang="en-US" dirty="0"/>
              <a:t>征</a:t>
            </a:r>
            <a:r>
              <a:rPr lang="zh-CN" altLang="en-US" dirty="0" smtClean="0"/>
              <a:t>子提子：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个通道，这个子是否会被征子提掉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引征：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个通道，这个子是否起到引征的作用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当前执子方：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个通道，当前执子为黑棋全部填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，否则全部填</a:t>
            </a:r>
            <a:r>
              <a:rPr lang="en-US" altLang="zh-CN" dirty="0" smtClean="0"/>
              <a:t>0</a:t>
            </a:r>
          </a:p>
          <a:p>
            <a:pPr lvl="2"/>
            <a:r>
              <a:rPr lang="zh-CN" altLang="en-US" dirty="0" smtClean="0"/>
              <a:t>该通道只用于估值网络，策略网络不使用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0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策略网络</a:t>
            </a:r>
            <a:endParaRPr lang="zh-CN" altLang="en-US" dirty="0"/>
          </a:p>
        </p:txBody>
      </p:sp>
      <p:sp>
        <p:nvSpPr>
          <p:cNvPr id="4" name="立方体 3"/>
          <p:cNvSpPr/>
          <p:nvPr/>
        </p:nvSpPr>
        <p:spPr>
          <a:xfrm>
            <a:off x="730044" y="2620444"/>
            <a:ext cx="1157750" cy="121674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51272" y="2686812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60328" y="2758098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1502" y="2836756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28801" y="2686812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50148" y="2758098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76411" y="2855192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5092" y="3211611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774" y="3911560"/>
            <a:ext cx="94636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48</a:t>
            </a:r>
          </a:p>
        </p:txBody>
      </p:sp>
      <p:sp>
        <p:nvSpPr>
          <p:cNvPr id="13" name="矩形 12"/>
          <p:cNvSpPr/>
          <p:nvPr/>
        </p:nvSpPr>
        <p:spPr>
          <a:xfrm>
            <a:off x="2403996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7286" y="3033399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72674" y="3211611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  <p:cxnSp>
        <p:nvCxnSpPr>
          <p:cNvPr id="16" name="直接箭头连接符 15"/>
          <p:cNvCxnSpPr>
            <a:stCxn id="17" idx="3"/>
            <a:endCxn id="18" idx="1"/>
          </p:cNvCxnSpPr>
          <p:nvPr/>
        </p:nvCxnSpPr>
        <p:spPr>
          <a:xfrm flipV="1">
            <a:off x="2009471" y="3304685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5186" y="2337107"/>
            <a:ext cx="1434285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76179" y="2332850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>
            <a:stCxn id="29" idx="3"/>
            <a:endCxn id="34" idx="1"/>
          </p:cNvCxnSpPr>
          <p:nvPr/>
        </p:nvCxnSpPr>
        <p:spPr>
          <a:xfrm flipV="1">
            <a:off x="10095271" y="3298870"/>
            <a:ext cx="231053" cy="5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363085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96375" y="3033399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endCxn id="23" idx="1"/>
          </p:cNvCxnSpPr>
          <p:nvPr/>
        </p:nvCxnSpPr>
        <p:spPr>
          <a:xfrm flipV="1">
            <a:off x="3968560" y="3304685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235268" y="2332850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66280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499570" y="3033399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38463" y="2332850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625369" y="2539326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1"/>
          </p:cNvCxnSpPr>
          <p:nvPr/>
        </p:nvCxnSpPr>
        <p:spPr>
          <a:xfrm flipV="1">
            <a:off x="8230844" y="3304685"/>
            <a:ext cx="266708" cy="4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497552" y="2332850"/>
            <a:ext cx="1597719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97978" y="283184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465215" y="2865328"/>
            <a:ext cx="862781" cy="8941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564768" y="315447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输出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564768" y="3852263"/>
            <a:ext cx="7337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</a:p>
        </p:txBody>
      </p:sp>
      <p:sp>
        <p:nvSpPr>
          <p:cNvPr id="34" name="矩形 33"/>
          <p:cNvSpPr/>
          <p:nvPr/>
        </p:nvSpPr>
        <p:spPr>
          <a:xfrm>
            <a:off x="10326324" y="2327035"/>
            <a:ext cx="1177415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76392" y="4537738"/>
            <a:ext cx="728877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                      第二层                                第十二层                   第十三层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991515" y="445970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16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策略网络的目标：像人类那样下棋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r>
                  <a:rPr lang="zh-CN" altLang="en-US" dirty="0" smtClean="0"/>
                  <a:t>训练数据：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16</a:t>
                </a:r>
                <a:r>
                  <a:rPr lang="zh-CN" altLang="en-US" dirty="0" smtClean="0"/>
                  <a:t>万盘人类棋手的数据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等效为一个分类问题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任意一个棋局分类为</a:t>
                </a:r>
                <a:r>
                  <a:rPr lang="en-US" altLang="zh-CN" dirty="0" smtClean="0"/>
                  <a:t>361</a:t>
                </a:r>
                <a:r>
                  <a:rPr lang="zh-CN" altLang="en-US" dirty="0" smtClean="0"/>
                  <a:t>类之一，人类行棋点为标记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 smtClean="0"/>
                  <a:t>损失函数：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：当前棋局下棋手落子在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处时为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，否则为</a:t>
                </a:r>
                <a:r>
                  <a:rPr lang="en-US" altLang="zh-CN" dirty="0" smtClean="0"/>
                  <a:t>0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：策略网络在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出落子的概率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90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估值</a:t>
            </a:r>
            <a:r>
              <a:rPr lang="zh-CN" altLang="en-US" dirty="0" smtClean="0"/>
              <a:t>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/>
              <a:t>估值</a:t>
            </a:r>
            <a:r>
              <a:rPr lang="zh-CN" altLang="en-US" dirty="0" smtClean="0"/>
              <a:t>网络由一个神经网络构成</a:t>
            </a:r>
            <a:endParaRPr lang="en-US" altLang="zh-CN" dirty="0" smtClean="0"/>
          </a:p>
          <a:p>
            <a:r>
              <a:rPr lang="zh-CN" altLang="en-US" dirty="0" smtClean="0"/>
              <a:t>输入：当前棋局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49</a:t>
            </a:r>
            <a:r>
              <a:rPr lang="zh-CN" altLang="en-US" dirty="0" smtClean="0"/>
              <a:t>个通道，每个通道大小为</a:t>
            </a:r>
            <a:r>
              <a:rPr lang="en-US" altLang="zh-CN" dirty="0" smtClean="0"/>
              <a:t>19</a:t>
            </a:r>
            <a:r>
              <a:rPr lang="zh-CN" altLang="en-US" dirty="0" smtClean="0"/>
              <a:t>*</a:t>
            </a:r>
            <a:r>
              <a:rPr lang="en-US" altLang="zh-CN" dirty="0" smtClean="0"/>
              <a:t>19</a:t>
            </a:r>
          </a:p>
          <a:p>
            <a:pPr lvl="1"/>
            <a:r>
              <a:rPr lang="zh-CN" altLang="en-US" dirty="0" smtClean="0"/>
              <a:t>比策略网络多一个通道</a:t>
            </a:r>
            <a:endParaRPr lang="en-US" altLang="zh-CN" dirty="0" smtClean="0"/>
          </a:p>
          <a:p>
            <a:r>
              <a:rPr lang="zh-CN" altLang="en-US" dirty="0" smtClean="0"/>
              <a:t>输出：当前棋局的收益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收益的取值范围为</a:t>
            </a:r>
            <a:r>
              <a:rPr lang="en-US" altLang="zh-CN" dirty="0" smtClean="0"/>
              <a:t>[-1,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8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 </a:t>
            </a:r>
            <a:r>
              <a:rPr lang="zh-CN" altLang="en-US" dirty="0" smtClean="0"/>
              <a:t>可以穷举吗？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从分钱币游戏说起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9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估值网络</a:t>
            </a:r>
            <a:endParaRPr lang="zh-CN" altLang="en-US" dirty="0"/>
          </a:p>
        </p:txBody>
      </p:sp>
      <p:sp>
        <p:nvSpPr>
          <p:cNvPr id="4" name="立方体 3"/>
          <p:cNvSpPr/>
          <p:nvPr/>
        </p:nvSpPr>
        <p:spPr>
          <a:xfrm>
            <a:off x="730044" y="2507227"/>
            <a:ext cx="1157750" cy="121674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51272" y="2573595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60328" y="2644881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91502" y="2723539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28801" y="257359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50148" y="2644881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76411" y="274197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5092" y="309839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774" y="3798343"/>
            <a:ext cx="94636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49</a:t>
            </a:r>
          </a:p>
        </p:txBody>
      </p:sp>
      <p:sp>
        <p:nvSpPr>
          <p:cNvPr id="13" name="矩形 12"/>
          <p:cNvSpPr/>
          <p:nvPr/>
        </p:nvSpPr>
        <p:spPr>
          <a:xfrm>
            <a:off x="2403996" y="24261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7286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4796" y="3087608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  <p:cxnSp>
        <p:nvCxnSpPr>
          <p:cNvPr id="16" name="直接箭头连接符 15"/>
          <p:cNvCxnSpPr>
            <a:stCxn id="17" idx="3"/>
            <a:endCxn id="18" idx="1"/>
          </p:cNvCxnSpPr>
          <p:nvPr/>
        </p:nvCxnSpPr>
        <p:spPr>
          <a:xfrm flipV="1">
            <a:off x="2009471" y="3191468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5186" y="2223890"/>
            <a:ext cx="1434285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76179" y="2219633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25315" y="24261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58605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97498" y="2219633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76392" y="4424521"/>
            <a:ext cx="8852711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层                    第二层到第十                      第十四层              第十五层              第十六层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                             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三层完全一样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91515" y="4346487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  …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79009" y="3006801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…</a:t>
            </a:r>
          </a:p>
        </p:txBody>
      </p:sp>
      <p:sp>
        <p:nvSpPr>
          <p:cNvPr id="25" name="矩形 24"/>
          <p:cNvSpPr/>
          <p:nvPr/>
        </p:nvSpPr>
        <p:spPr>
          <a:xfrm>
            <a:off x="6646634" y="24261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79924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18817" y="2219633"/>
            <a:ext cx="1692381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02247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50856" y="2219633"/>
            <a:ext cx="1334699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96393" y="2426109"/>
            <a:ext cx="430887" cy="1504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个全连接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676604" y="2920182"/>
            <a:ext cx="586249" cy="57518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tanh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025213" y="2219633"/>
            <a:ext cx="1334699" cy="194366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170750" y="2411361"/>
            <a:ext cx="430887" cy="15928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个全连接输出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8199460" y="3207775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9769609" y="3207776"/>
            <a:ext cx="266708" cy="4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7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估值网络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299755"/>
                <a:ext cx="10363200" cy="4572000"/>
              </a:xfrm>
            </p:spPr>
            <p:txBody>
              <a:bodyPr/>
              <a:lstStyle/>
              <a:p>
                <a:endParaRPr lang="en-US" altLang="zh-CN" dirty="0" smtClean="0"/>
              </a:p>
              <a:p>
                <a:r>
                  <a:rPr lang="zh-CN" altLang="en-US" dirty="0" smtClean="0"/>
                  <a:t>训练样本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16</a:t>
                </a:r>
                <a:r>
                  <a:rPr lang="zh-CN" altLang="en-US" dirty="0" smtClean="0"/>
                  <a:t>万人类棋手的数据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等效为一个回归问题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获胜时收益为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，失败时收益为</a:t>
                </a:r>
                <a:r>
                  <a:rPr lang="en-US" altLang="zh-CN" dirty="0" smtClean="0"/>
                  <a:t>-1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 smtClean="0"/>
                  <a:t>损失函数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27432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R</a:t>
                </a:r>
                <a:r>
                  <a:rPr lang="zh-CN" altLang="en-US" dirty="0" smtClean="0"/>
                  <a:t>为棋局的胜负，胜为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，负为</a:t>
                </a:r>
                <a:r>
                  <a:rPr lang="en-US" altLang="zh-CN" dirty="0" smtClean="0"/>
                  <a:t>-1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V(s)</a:t>
                </a:r>
                <a:r>
                  <a:rPr lang="zh-CN" altLang="en-US" dirty="0" smtClean="0"/>
                  <a:t>为估值网络的输出，即预测的收益。</a:t>
                </a:r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299755"/>
                <a:ext cx="10363200" cy="4572000"/>
              </a:xfrm>
              <a:blipFill>
                <a:blip r:embed="rId2"/>
                <a:stretch>
                  <a:fillRect b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6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与蒙特卡洛树搜索融合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26475"/>
            <a:ext cx="10363200" cy="4572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MCTS</a:t>
            </a:r>
            <a:r>
              <a:rPr lang="zh-CN" altLang="en-US" dirty="0" smtClean="0"/>
              <a:t>中的选择原则</a:t>
            </a:r>
            <a:endParaRPr lang="en-US" altLang="zh-CN" dirty="0" smtClean="0"/>
          </a:p>
          <a:p>
            <a:pPr lvl="1"/>
            <a:r>
              <a:rPr lang="zh-CN" altLang="en-US" dirty="0"/>
              <a:t>利用</a:t>
            </a:r>
            <a:r>
              <a:rPr lang="zh-CN" altLang="en-US" dirty="0" smtClean="0"/>
              <a:t>：收益好的节点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探索：模拟次数少的节点</a:t>
            </a:r>
            <a:endParaRPr lang="en-US" altLang="zh-CN" dirty="0" smtClean="0"/>
          </a:p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增加了第三个原则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经验：落子概率高的节点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充分利用两个网络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45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62148" y="690154"/>
                <a:ext cx="10998925" cy="5410200"/>
              </a:xfrm>
            </p:spPr>
            <p:txBody>
              <a:bodyPr/>
              <a:lstStyle/>
              <a:p>
                <a:r>
                  <a:rPr lang="zh-CN" altLang="en-US" dirty="0" smtClean="0"/>
                  <a:t>节点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第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次模拟的收益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</a:t>
                </a:r>
                <a:r>
                  <a:rPr lang="zh-CN" altLang="en-US" sz="2400" dirty="0" smtClean="0"/>
                  <a:t>其中：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是估值网络的输出</a:t>
                </a:r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是一次模拟结果</a:t>
                </a:r>
                <a:endParaRPr lang="en-US" altLang="zh-CN" sz="2400" dirty="0"/>
              </a:p>
              <a:p>
                <a:r>
                  <a:rPr lang="zh-CN" altLang="en-US" dirty="0" smtClean="0"/>
                  <a:t>平均收益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</a:t>
                </a:r>
                <a:r>
                  <a:rPr lang="zh-CN" altLang="en-US" dirty="0" smtClean="0"/>
                  <a:t>其中：</a:t>
                </a:r>
                <a:r>
                  <a:rPr lang="en-US" altLang="zh-CN" dirty="0" err="1" smtClean="0"/>
                  <a:t>s</a:t>
                </a:r>
                <a:r>
                  <a:rPr lang="en-US" altLang="zh-CN" baseline="-25000" dirty="0" err="1" smtClean="0"/>
                  <a:t>a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棋局下在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处落子后的棋局</a:t>
                </a:r>
                <a:endParaRPr lang="en-US" altLang="zh-CN" dirty="0"/>
              </a:p>
              <a:p>
                <a:r>
                  <a:rPr lang="zh-CN" altLang="en-US" dirty="0" smtClean="0"/>
                  <a:t>探索项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其中：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(·)</m:t>
                    </m:r>
                  </m:oMath>
                </a14:m>
                <a:r>
                  <a:rPr lang="zh-CN" altLang="en-US" dirty="0" smtClean="0"/>
                  <a:t>为模拟次数、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为策略网络在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出下棋的概率，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为加权系数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62148" y="690154"/>
                <a:ext cx="10998925" cy="5410200"/>
              </a:xfrm>
              <a:blipFill>
                <a:blip r:embed="rId2"/>
                <a:stretch>
                  <a:fillRect t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405612" y="2623892"/>
                <a:ext cx="3575897" cy="1274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zh-CN" altLang="en-US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zh-CN" altLang="en-US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en-US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zh-CN" altLang="en-US" sz="2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l</m:t>
                                  </m:r>
                                  <m:func>
                                    <m:funcPr>
                                      <m:ctrlP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zh-CN" altLang="en-US" sz="2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n</m:t>
                                      </m:r>
                                    </m:fName>
                                    <m:e>
                                      <m:r>
                                        <a:rPr kumimoji="0" lang="zh-CN" altLang="en-US" sz="2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0" lang="zh-CN" altLang="en-US" sz="2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lang="zh-CN" altLang="en-US" sz="2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zh-CN" altLang="en-US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612" y="2623892"/>
                <a:ext cx="3575897" cy="1274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8307977" y="2830076"/>
            <a:ext cx="539931" cy="8621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061270" y="2433291"/>
            <a:ext cx="1841862" cy="1655717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902926" y="2830076"/>
            <a:ext cx="3405051" cy="1482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88509" y="3975043"/>
            <a:ext cx="3564497" cy="6141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选择过程</a:t>
                </a:r>
                <a:endParaRPr lang="en-US" altLang="zh-CN" dirty="0"/>
              </a:p>
              <a:p>
                <a:pPr lvl="1"/>
                <a:r>
                  <a:rPr lang="zh-CN" altLang="zh-CN" dirty="0" smtClean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代替信心上限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，优先选择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大的</a:t>
                </a:r>
                <a:r>
                  <a:rPr lang="zh-CN" altLang="zh-CN" dirty="0" smtClean="0"/>
                  <a:t>子节点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遇到叶节点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 smtClean="0"/>
                  <a:t>结束，该节点被选中</a:t>
                </a:r>
                <a:endParaRPr lang="en-US" altLang="zh-CN" dirty="0" smtClean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 smtClean="0"/>
                  <a:t>生成过程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生成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的所有子节点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规定了最大的节点</a:t>
                </a:r>
                <a:r>
                  <a:rPr lang="zh-CN" altLang="en-US" dirty="0" smtClean="0"/>
                  <a:t>深度</a:t>
                </a:r>
                <a:endParaRPr lang="en-US" altLang="zh-CN" dirty="0" smtClean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模拟过程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 smtClean="0"/>
                  <a:t>进行模拟，计算：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r>
                  <a:rPr lang="en-US" altLang="zh-CN" i="1" dirty="0" smtClean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 smtClean="0"/>
                  <a:t>模拟过程采用推演</a:t>
                </a:r>
                <a:r>
                  <a:rPr lang="zh-CN" altLang="en-US" dirty="0"/>
                  <a:t>策略</a:t>
                </a:r>
                <a:r>
                  <a:rPr lang="zh-CN" altLang="en-US" dirty="0" smtClean="0"/>
                  <a:t>网络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推演策略网络速度快是策略网络的</a:t>
                </a:r>
                <a:r>
                  <a:rPr lang="en-US" altLang="zh-CN" dirty="0" smtClean="0"/>
                  <a:t>1000</a:t>
                </a:r>
                <a:r>
                  <a:rPr lang="zh-CN" altLang="en-US" dirty="0" smtClean="0"/>
                  <a:t>倍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规定了总的模拟次数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  <a:blipFill>
                <a:blip r:embed="rId2"/>
                <a:stretch>
                  <a:fillRect t="-1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02" y="1633140"/>
            <a:ext cx="2670279" cy="336528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7715795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233952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786945" y="5278833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6" idx="0"/>
          </p:cNvCxnSpPr>
          <p:nvPr/>
        </p:nvCxnSpPr>
        <p:spPr>
          <a:xfrm flipH="1">
            <a:off x="7877795" y="4834019"/>
            <a:ext cx="406234" cy="44431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7" idx="0"/>
          </p:cNvCxnSpPr>
          <p:nvPr/>
        </p:nvCxnSpPr>
        <p:spPr>
          <a:xfrm>
            <a:off x="8289721" y="4832738"/>
            <a:ext cx="106231" cy="4455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8" idx="0"/>
          </p:cNvCxnSpPr>
          <p:nvPr/>
        </p:nvCxnSpPr>
        <p:spPr>
          <a:xfrm>
            <a:off x="8320619" y="4834019"/>
            <a:ext cx="628326" cy="4448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115074" y="4450113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543064" y="4348448"/>
                <a:ext cx="4877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064" y="4348448"/>
                <a:ext cx="48776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/>
          <p:cNvSpPr/>
          <p:nvPr/>
        </p:nvSpPr>
        <p:spPr>
          <a:xfrm>
            <a:off x="8117478" y="4450906"/>
            <a:ext cx="360000" cy="36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回传过程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014452" y="240560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14452" y="327428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14452" y="40690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14452" y="493136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6452" y="485731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stCxn id="7" idx="0"/>
            <a:endCxn id="6" idx="4"/>
          </p:cNvCxnSpPr>
          <p:nvPr/>
        </p:nvCxnSpPr>
        <p:spPr>
          <a:xfrm flipV="1">
            <a:off x="5140452" y="4321076"/>
            <a:ext cx="0" cy="610289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0"/>
            <a:endCxn id="5" idx="4"/>
          </p:cNvCxnSpPr>
          <p:nvPr/>
        </p:nvCxnSpPr>
        <p:spPr>
          <a:xfrm flipV="1">
            <a:off x="5140452" y="3526285"/>
            <a:ext cx="0" cy="542791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4" idx="4"/>
          </p:cNvCxnSpPr>
          <p:nvPr/>
        </p:nvCxnSpPr>
        <p:spPr>
          <a:xfrm flipV="1">
            <a:off x="5140452" y="2657605"/>
            <a:ext cx="0" cy="616680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81692" y="4026056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74072" y="3190001"/>
            <a:ext cx="53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8326" y="232171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4997" y="233155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14997" y="320023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4997" y="401774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14997" y="483526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501640" y="438044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478780" y="356387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486400" y="2695030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59775" y="2854321"/>
            <a:ext cx="1763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的收益回传到其祖先节点，回传过程中要注意正负号的变化，一方的正收益对于另一方就是负的。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5677932" y="2695030"/>
            <a:ext cx="562848" cy="7052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5693788" y="3501977"/>
            <a:ext cx="545100" cy="29570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608320" y="4189705"/>
            <a:ext cx="630568" cy="7726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5685552" y="4026056"/>
            <a:ext cx="490312" cy="2075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每个节点记录的信息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总收益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棋到该节点的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概率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选择次数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33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7200487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9968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29290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60746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19968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29290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060746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>
            <a:stCxn id="31" idx="4"/>
            <a:endCxn id="32" idx="0"/>
          </p:cNvCxnSpPr>
          <p:nvPr/>
        </p:nvCxnSpPr>
        <p:spPr>
          <a:xfrm flipH="1">
            <a:off x="7307686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4"/>
            <a:endCxn id="35" idx="0"/>
          </p:cNvCxnSpPr>
          <p:nvPr/>
        </p:nvCxnSpPr>
        <p:spPr>
          <a:xfrm>
            <a:off x="7307686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1" idx="3"/>
            <a:endCxn id="33" idx="0"/>
          </p:cNvCxnSpPr>
          <p:nvPr/>
        </p:nvCxnSpPr>
        <p:spPr>
          <a:xfrm flipH="1">
            <a:off x="6400906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1" idx="5"/>
            <a:endCxn id="34" idx="0"/>
          </p:cNvCxnSpPr>
          <p:nvPr/>
        </p:nvCxnSpPr>
        <p:spPr>
          <a:xfrm>
            <a:off x="7384855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2" idx="3"/>
            <a:endCxn id="36" idx="0"/>
          </p:cNvCxnSpPr>
          <p:nvPr/>
        </p:nvCxnSpPr>
        <p:spPr>
          <a:xfrm flipH="1">
            <a:off x="6400906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2" idx="5"/>
            <a:endCxn id="37" idx="0"/>
          </p:cNvCxnSpPr>
          <p:nvPr/>
        </p:nvCxnSpPr>
        <p:spPr>
          <a:xfrm>
            <a:off x="7384054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20306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29628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064124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stCxn id="35" idx="4"/>
            <a:endCxn id="44" idx="0"/>
          </p:cNvCxnSpPr>
          <p:nvPr/>
        </p:nvCxnSpPr>
        <p:spPr>
          <a:xfrm>
            <a:off x="7307686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5" idx="3"/>
            <a:endCxn id="45" idx="0"/>
          </p:cNvCxnSpPr>
          <p:nvPr/>
        </p:nvCxnSpPr>
        <p:spPr>
          <a:xfrm flipH="1">
            <a:off x="6404284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5" idx="5"/>
            <a:endCxn id="46" idx="0"/>
          </p:cNvCxnSpPr>
          <p:nvPr/>
        </p:nvCxnSpPr>
        <p:spPr>
          <a:xfrm>
            <a:off x="7384054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2126199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12539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21861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986458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12539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21861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986458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>
            <a:stCxn id="72" idx="4"/>
            <a:endCxn id="73" idx="0"/>
          </p:cNvCxnSpPr>
          <p:nvPr/>
        </p:nvCxnSpPr>
        <p:spPr>
          <a:xfrm flipH="1">
            <a:off x="2233398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3" idx="4"/>
            <a:endCxn id="76" idx="0"/>
          </p:cNvCxnSpPr>
          <p:nvPr/>
        </p:nvCxnSpPr>
        <p:spPr>
          <a:xfrm>
            <a:off x="2233398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2" idx="3"/>
            <a:endCxn id="74" idx="0"/>
          </p:cNvCxnSpPr>
          <p:nvPr/>
        </p:nvCxnSpPr>
        <p:spPr>
          <a:xfrm flipH="1">
            <a:off x="1326618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2" idx="5"/>
            <a:endCxn id="75" idx="0"/>
          </p:cNvCxnSpPr>
          <p:nvPr/>
        </p:nvCxnSpPr>
        <p:spPr>
          <a:xfrm>
            <a:off x="2310567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3" idx="3"/>
            <a:endCxn id="77" idx="0"/>
          </p:cNvCxnSpPr>
          <p:nvPr/>
        </p:nvCxnSpPr>
        <p:spPr>
          <a:xfrm flipH="1">
            <a:off x="1326618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3" idx="5"/>
            <a:endCxn id="78" idx="0"/>
          </p:cNvCxnSpPr>
          <p:nvPr/>
        </p:nvCxnSpPr>
        <p:spPr>
          <a:xfrm>
            <a:off x="2309766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212877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22199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989836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>
            <a:stCxn id="76" idx="4"/>
            <a:endCxn id="85" idx="0"/>
          </p:cNvCxnSpPr>
          <p:nvPr/>
        </p:nvCxnSpPr>
        <p:spPr>
          <a:xfrm>
            <a:off x="2233398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6" idx="3"/>
            <a:endCxn id="86" idx="0"/>
          </p:cNvCxnSpPr>
          <p:nvPr/>
        </p:nvCxnSpPr>
        <p:spPr>
          <a:xfrm flipH="1">
            <a:off x="1329996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6" idx="5"/>
            <a:endCxn id="87" idx="0"/>
          </p:cNvCxnSpPr>
          <p:nvPr/>
        </p:nvCxnSpPr>
        <p:spPr>
          <a:xfrm>
            <a:off x="2309766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720306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29628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064124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4" name="直接箭头连接符 93"/>
          <p:cNvCxnSpPr>
            <a:endCxn id="91" idx="0"/>
          </p:cNvCxnSpPr>
          <p:nvPr/>
        </p:nvCxnSpPr>
        <p:spPr>
          <a:xfrm>
            <a:off x="7307686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92" idx="0"/>
          </p:cNvCxnSpPr>
          <p:nvPr/>
        </p:nvCxnSpPr>
        <p:spPr>
          <a:xfrm flipH="1">
            <a:off x="6404284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endCxn id="93" idx="0"/>
          </p:cNvCxnSpPr>
          <p:nvPr/>
        </p:nvCxnSpPr>
        <p:spPr>
          <a:xfrm>
            <a:off x="7384054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2353999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385036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396163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2233398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7403090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7434127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445254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282489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521734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72518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319508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865642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232688" y="5010823"/>
            <a:ext cx="234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每个节点记录总收益、行棋到该节点的概率和被选择次数。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421632" y="2345632"/>
            <a:ext cx="1015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依次被选中，最终被选中的节点为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箭头连接符 148"/>
          <p:cNvCxnSpPr/>
          <p:nvPr/>
        </p:nvCxnSpPr>
        <p:spPr>
          <a:xfrm flipH="1">
            <a:off x="2636470" y="2897397"/>
            <a:ext cx="766721" cy="313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 flipH="1">
            <a:off x="2529145" y="3491967"/>
            <a:ext cx="777935" cy="85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/>
          <p:cNvSpPr txBox="1"/>
          <p:nvPr/>
        </p:nvSpPr>
        <p:spPr>
          <a:xfrm>
            <a:off x="8597806" y="3474193"/>
            <a:ext cx="1446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的子节点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，策略网络计算出从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到这些节点的概率，并设置总收益为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，选中次数为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8" name="直接箭头连接符 177"/>
          <p:cNvCxnSpPr/>
          <p:nvPr/>
        </p:nvCxnSpPr>
        <p:spPr>
          <a:xfrm flipH="1">
            <a:off x="7748027" y="4864422"/>
            <a:ext cx="773411" cy="642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 flipH="1">
            <a:off x="8301049" y="4991388"/>
            <a:ext cx="250738" cy="422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flipH="1" flipV="1">
            <a:off x="2637258" y="2217110"/>
            <a:ext cx="767223" cy="495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文本框 197"/>
          <p:cNvSpPr txBox="1"/>
          <p:nvPr/>
        </p:nvSpPr>
        <p:spPr>
          <a:xfrm>
            <a:off x="3157952" y="696364"/>
            <a:ext cx="120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从根节点开始，选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Q+u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最大的子节点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1" name="直接箭头连接符 200"/>
          <p:cNvCxnSpPr/>
          <p:nvPr/>
        </p:nvCxnSpPr>
        <p:spPr>
          <a:xfrm flipH="1">
            <a:off x="2481928" y="1069341"/>
            <a:ext cx="5996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/>
          <p:nvPr/>
        </p:nvCxnSpPr>
        <p:spPr>
          <a:xfrm flipH="1">
            <a:off x="6626956" y="4667153"/>
            <a:ext cx="1894482" cy="756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74080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，选择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341312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4" grpId="0" animBg="1"/>
      <p:bldP spid="45" grpId="0" animBg="1"/>
      <p:bldP spid="4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5" grpId="0" animBg="1"/>
      <p:bldP spid="86" grpId="0" animBg="1"/>
      <p:bldP spid="87" grpId="0" animBg="1"/>
      <p:bldP spid="91" grpId="0" animBg="1"/>
      <p:bldP spid="92" grpId="0" animBg="1"/>
      <p:bldP spid="93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40" grpId="0"/>
      <p:bldP spid="145" grpId="0"/>
      <p:bldP spid="146" grpId="0"/>
      <p:bldP spid="155" grpId="0"/>
      <p:bldP spid="198" grpId="0"/>
      <p:bldP spid="69" grpId="0"/>
      <p:bldP spid="7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898635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89783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9105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758894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89783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9105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58894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5" idx="0"/>
          </p:cNvCxnSpPr>
          <p:nvPr/>
        </p:nvCxnSpPr>
        <p:spPr>
          <a:xfrm flipH="1">
            <a:off x="9005834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4"/>
            <a:endCxn id="8" idx="0"/>
          </p:cNvCxnSpPr>
          <p:nvPr/>
        </p:nvCxnSpPr>
        <p:spPr>
          <a:xfrm>
            <a:off x="9005834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3"/>
            <a:endCxn id="6" idx="0"/>
          </p:cNvCxnSpPr>
          <p:nvPr/>
        </p:nvCxnSpPr>
        <p:spPr>
          <a:xfrm flipH="1">
            <a:off x="8099054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5"/>
            <a:endCxn id="7" idx="0"/>
          </p:cNvCxnSpPr>
          <p:nvPr/>
        </p:nvCxnSpPr>
        <p:spPr>
          <a:xfrm>
            <a:off x="9083003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3"/>
            <a:endCxn id="9" idx="0"/>
          </p:cNvCxnSpPr>
          <p:nvPr/>
        </p:nvCxnSpPr>
        <p:spPr>
          <a:xfrm flipH="1">
            <a:off x="8099054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5"/>
            <a:endCxn id="10" idx="0"/>
          </p:cNvCxnSpPr>
          <p:nvPr/>
        </p:nvCxnSpPr>
        <p:spPr>
          <a:xfrm>
            <a:off x="9082202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90121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9443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762272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8" idx="4"/>
            <a:endCxn id="17" idx="0"/>
          </p:cNvCxnSpPr>
          <p:nvPr/>
        </p:nvCxnSpPr>
        <p:spPr>
          <a:xfrm>
            <a:off x="9005834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18" idx="0"/>
          </p:cNvCxnSpPr>
          <p:nvPr/>
        </p:nvCxnSpPr>
        <p:spPr>
          <a:xfrm flipH="1">
            <a:off x="8102432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5"/>
            <a:endCxn id="19" idx="0"/>
          </p:cNvCxnSpPr>
          <p:nvPr/>
        </p:nvCxnSpPr>
        <p:spPr>
          <a:xfrm>
            <a:off x="9082202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90121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99443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762272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endCxn id="23" idx="0"/>
          </p:cNvCxnSpPr>
          <p:nvPr/>
        </p:nvCxnSpPr>
        <p:spPr>
          <a:xfrm>
            <a:off x="9005834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4" idx="0"/>
          </p:cNvCxnSpPr>
          <p:nvPr/>
        </p:nvCxnSpPr>
        <p:spPr>
          <a:xfrm flipH="1">
            <a:off x="8102432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5" idx="0"/>
          </p:cNvCxnSpPr>
          <p:nvPr/>
        </p:nvCxnSpPr>
        <p:spPr>
          <a:xfrm>
            <a:off x="9082202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90858" y="19521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21895" y="31189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33022" y="428582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970257" y="58163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09502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60286" y="540030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007276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41338" y="423680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53317" y="3064992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78247" y="1961588"/>
            <a:ext cx="472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34120" y="88066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7653424" y="3868011"/>
            <a:ext cx="959938" cy="43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150774" y="2125055"/>
            <a:ext cx="1381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值依次上传到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的祖先节点，更新这些节点的总收益和选择次数（选择次数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），注意正负号的切换。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7646084" y="3447572"/>
            <a:ext cx="967278" cy="178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7527458" y="2270773"/>
            <a:ext cx="1044195" cy="693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7527458" y="1237932"/>
            <a:ext cx="1020973" cy="1284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2577314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57651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66973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437573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57651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6973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437573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stCxn id="45" idx="4"/>
            <a:endCxn id="46" idx="0"/>
          </p:cNvCxnSpPr>
          <p:nvPr/>
        </p:nvCxnSpPr>
        <p:spPr>
          <a:xfrm flipH="1">
            <a:off x="2684513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6" idx="4"/>
            <a:endCxn id="49" idx="0"/>
          </p:cNvCxnSpPr>
          <p:nvPr/>
        </p:nvCxnSpPr>
        <p:spPr>
          <a:xfrm>
            <a:off x="2684513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5" idx="3"/>
            <a:endCxn id="47" idx="0"/>
          </p:cNvCxnSpPr>
          <p:nvPr/>
        </p:nvCxnSpPr>
        <p:spPr>
          <a:xfrm flipH="1">
            <a:off x="1777733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5" idx="5"/>
            <a:endCxn id="48" idx="0"/>
          </p:cNvCxnSpPr>
          <p:nvPr/>
        </p:nvCxnSpPr>
        <p:spPr>
          <a:xfrm>
            <a:off x="2761682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6" idx="3"/>
            <a:endCxn id="50" idx="0"/>
          </p:cNvCxnSpPr>
          <p:nvPr/>
        </p:nvCxnSpPr>
        <p:spPr>
          <a:xfrm flipH="1">
            <a:off x="1777733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6" idx="5"/>
            <a:endCxn id="51" idx="0"/>
          </p:cNvCxnSpPr>
          <p:nvPr/>
        </p:nvCxnSpPr>
        <p:spPr>
          <a:xfrm>
            <a:off x="2760881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57989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7311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440951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49" idx="4"/>
            <a:endCxn id="58" idx="0"/>
          </p:cNvCxnSpPr>
          <p:nvPr/>
        </p:nvCxnSpPr>
        <p:spPr>
          <a:xfrm>
            <a:off x="2684513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9" idx="3"/>
            <a:endCxn id="59" idx="0"/>
          </p:cNvCxnSpPr>
          <p:nvPr/>
        </p:nvCxnSpPr>
        <p:spPr>
          <a:xfrm flipH="1">
            <a:off x="1781111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9" idx="5"/>
            <a:endCxn id="60" idx="0"/>
          </p:cNvCxnSpPr>
          <p:nvPr/>
        </p:nvCxnSpPr>
        <p:spPr>
          <a:xfrm>
            <a:off x="2760881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257989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67311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440951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/>
          <p:cNvCxnSpPr>
            <a:endCxn id="64" idx="0"/>
          </p:cNvCxnSpPr>
          <p:nvPr/>
        </p:nvCxnSpPr>
        <p:spPr>
          <a:xfrm>
            <a:off x="2684513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65" idx="0"/>
          </p:cNvCxnSpPr>
          <p:nvPr/>
        </p:nvCxnSpPr>
        <p:spPr>
          <a:xfrm flipH="1">
            <a:off x="1781111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66" idx="0"/>
          </p:cNvCxnSpPr>
          <p:nvPr/>
        </p:nvCxnSpPr>
        <p:spPr>
          <a:xfrm>
            <a:off x="2760881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779917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810954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822081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59316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898561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849345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696335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42469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H="1">
            <a:off x="2861246" y="3646337"/>
            <a:ext cx="931479" cy="657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824060" y="2904583"/>
            <a:ext cx="1350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进行模拟，模拟结果与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估值（由估值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计算得到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加权平均作为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11849" y="88618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，回传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54482" y="743052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，模拟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4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  <p:bldP spid="60" grpId="0" animBg="1"/>
      <p:bldP spid="64" grpId="0" animBg="1"/>
      <p:bldP spid="65" grpId="0" animBg="1"/>
      <p:bldP spid="66" grpId="0" animBg="1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82" grpId="0"/>
      <p:bldP spid="78" grpId="0"/>
      <p:bldP spid="8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如何确定走步？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根节点子节点中被选择次数最多的节点作为最终的走步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435919" y="33861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435118" y="44986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8338" y="44986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296178" y="45213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4" idx="4"/>
            <a:endCxn id="5" idx="0"/>
          </p:cNvCxnSpPr>
          <p:nvPr/>
        </p:nvCxnSpPr>
        <p:spPr>
          <a:xfrm flipH="1">
            <a:off x="5543118" y="360216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3"/>
            <a:endCxn id="6" idx="0"/>
          </p:cNvCxnSpPr>
          <p:nvPr/>
        </p:nvCxnSpPr>
        <p:spPr>
          <a:xfrm flipH="1">
            <a:off x="4636338" y="357053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5"/>
            <a:endCxn id="7" idx="0"/>
          </p:cNvCxnSpPr>
          <p:nvPr/>
        </p:nvCxnSpPr>
        <p:spPr>
          <a:xfrm>
            <a:off x="5620287" y="357053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517921" y="296680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547470" y="4729924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216434" y="4698292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624639" y="4698292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4617255" y="4752847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286219" y="4721215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694424" y="4721215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435009" y="4799184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6103973" y="4767552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12178" y="4767552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0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25"/>
          <p:cNvSpPr>
            <a:spLocks noChangeShapeType="1"/>
          </p:cNvSpPr>
          <p:nvPr/>
        </p:nvSpPr>
        <p:spPr bwMode="auto">
          <a:xfrm>
            <a:off x="4610384" y="2303810"/>
            <a:ext cx="2411659" cy="10562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Line 25"/>
          <p:cNvSpPr>
            <a:spLocks noChangeShapeType="1"/>
          </p:cNvSpPr>
          <p:nvPr/>
        </p:nvSpPr>
        <p:spPr bwMode="auto">
          <a:xfrm>
            <a:off x="3727627" y="2303810"/>
            <a:ext cx="5010792" cy="115319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20191" y="1117731"/>
            <a:ext cx="11657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7,1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052236" y="1910457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690536" y="1910457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5,2,1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919386" y="1910457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4,3,1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980711" y="3188643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5,1,1,1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409461" y="3270987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4,2,1,1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314461" y="3297411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3,2,2,1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467111" y="3264843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3,3,1,1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498754" y="4350693"/>
            <a:ext cx="18293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4,1,1,1,1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251354" y="4407843"/>
            <a:ext cx="18293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3,2,1,1,1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194454" y="4388793"/>
            <a:ext cx="18293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2,2,2,1,1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311947" y="5207943"/>
            <a:ext cx="20505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3,1,1,1,1,1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074197" y="5207943"/>
            <a:ext cx="20505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2,2,1,1,1,1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3106089" y="6122343"/>
            <a:ext cx="2271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2,1,1,1,1,1,1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H="1">
            <a:off x="5848604" y="1510488"/>
            <a:ext cx="1402040" cy="442936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7269693" y="1510488"/>
            <a:ext cx="105979" cy="476574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7383994" y="1491438"/>
            <a:ext cx="1904997" cy="438344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H="1">
            <a:off x="3665317" y="2337253"/>
            <a:ext cx="2051560" cy="9628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H="1">
            <a:off x="7079192" y="2344547"/>
            <a:ext cx="296481" cy="102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>
            <a:off x="9193781" y="2344546"/>
            <a:ext cx="483599" cy="99649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3727627" y="3638550"/>
            <a:ext cx="571500" cy="666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3841927" y="3638550"/>
            <a:ext cx="2152650" cy="742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5499276" y="3619499"/>
            <a:ext cx="704575" cy="781051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7232827" y="3657600"/>
            <a:ext cx="85725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 flipH="1">
            <a:off x="6413677" y="3638550"/>
            <a:ext cx="2781300" cy="666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Line 33"/>
          <p:cNvSpPr>
            <a:spLocks noChangeShapeType="1"/>
          </p:cNvSpPr>
          <p:nvPr/>
        </p:nvSpPr>
        <p:spPr bwMode="auto">
          <a:xfrm>
            <a:off x="6261277" y="4876800"/>
            <a:ext cx="819150" cy="342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 flipH="1">
            <a:off x="4413427" y="4819650"/>
            <a:ext cx="381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Line 35"/>
          <p:cNvSpPr>
            <a:spLocks noChangeShapeType="1"/>
          </p:cNvSpPr>
          <p:nvPr/>
        </p:nvSpPr>
        <p:spPr bwMode="auto">
          <a:xfrm flipH="1">
            <a:off x="4413427" y="5695950"/>
            <a:ext cx="19050" cy="419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6585954" y="5672681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甲方获胜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4288997" y="302959"/>
            <a:ext cx="944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1723439" y="1136781"/>
            <a:ext cx="1165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6,2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066425" y="1136781"/>
            <a:ext cx="11657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5,3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447127" y="1936799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,2,1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1583977" y="1930510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4,2,2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2797787" y="1932272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,3,1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3800806" y="1939032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3,3,2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Line 23"/>
          <p:cNvSpPr>
            <a:spLocks noChangeShapeType="1"/>
          </p:cNvSpPr>
          <p:nvPr/>
        </p:nvSpPr>
        <p:spPr bwMode="auto">
          <a:xfrm>
            <a:off x="4888444" y="678899"/>
            <a:ext cx="2286000" cy="45050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2573594" y="703010"/>
            <a:ext cx="2101649" cy="5143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Line 22"/>
          <p:cNvSpPr>
            <a:spLocks noChangeShapeType="1"/>
          </p:cNvSpPr>
          <p:nvPr/>
        </p:nvSpPr>
        <p:spPr bwMode="auto">
          <a:xfrm flipH="1">
            <a:off x="3967316" y="710004"/>
            <a:ext cx="814528" cy="528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Line 22"/>
          <p:cNvSpPr>
            <a:spLocks noChangeShapeType="1"/>
          </p:cNvSpPr>
          <p:nvPr/>
        </p:nvSpPr>
        <p:spPr bwMode="auto">
          <a:xfrm flipH="1">
            <a:off x="1173724" y="1510489"/>
            <a:ext cx="941187" cy="43591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Line 28"/>
          <p:cNvSpPr>
            <a:spLocks noChangeShapeType="1"/>
          </p:cNvSpPr>
          <p:nvPr/>
        </p:nvSpPr>
        <p:spPr bwMode="auto">
          <a:xfrm flipH="1">
            <a:off x="2248073" y="1558113"/>
            <a:ext cx="63860" cy="466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 flipH="1">
            <a:off x="1459911" y="1461747"/>
            <a:ext cx="193194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H="1">
            <a:off x="3534698" y="1506495"/>
            <a:ext cx="6618" cy="51834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>
            <a:off x="3789769" y="1489206"/>
            <a:ext cx="632337" cy="54515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Line 25"/>
          <p:cNvSpPr>
            <a:spLocks noChangeShapeType="1"/>
          </p:cNvSpPr>
          <p:nvPr/>
        </p:nvSpPr>
        <p:spPr bwMode="auto">
          <a:xfrm>
            <a:off x="3665318" y="2344547"/>
            <a:ext cx="1385692" cy="98920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Line 25"/>
          <p:cNvSpPr>
            <a:spLocks noChangeShapeType="1"/>
          </p:cNvSpPr>
          <p:nvPr/>
        </p:nvSpPr>
        <p:spPr bwMode="auto">
          <a:xfrm>
            <a:off x="2675977" y="2272574"/>
            <a:ext cx="4155603" cy="109481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Line 25"/>
          <p:cNvSpPr>
            <a:spLocks noChangeShapeType="1"/>
          </p:cNvSpPr>
          <p:nvPr/>
        </p:nvSpPr>
        <p:spPr bwMode="auto">
          <a:xfrm>
            <a:off x="1173724" y="2333582"/>
            <a:ext cx="3561453" cy="9855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1583977" y="2286708"/>
            <a:ext cx="4977176" cy="11070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5114310" y="2372122"/>
            <a:ext cx="712867" cy="95433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H="1">
            <a:off x="5249798" y="2310909"/>
            <a:ext cx="2056886" cy="97744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H="1">
            <a:off x="5506374" y="2337253"/>
            <a:ext cx="4041623" cy="100378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5122767" y="318333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甲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走棋</a:t>
            </a:r>
          </a:p>
        </p:txBody>
      </p:sp>
      <p:sp>
        <p:nvSpPr>
          <p:cNvPr id="61" name="Text Box 37"/>
          <p:cNvSpPr txBox="1">
            <a:spLocks noChangeArrowheads="1"/>
          </p:cNvSpPr>
          <p:nvPr/>
        </p:nvSpPr>
        <p:spPr bwMode="auto">
          <a:xfrm>
            <a:off x="7839329" y="1113616"/>
            <a:ext cx="121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乙方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走棋</a:t>
            </a:r>
          </a:p>
        </p:txBody>
      </p:sp>
    </p:spTree>
    <p:extLst>
      <p:ext uri="{BB962C8B-B14F-4D97-AF65-F5344CB8AC3E}">
        <p14:creationId xmlns:p14="http://schemas.microsoft.com/office/powerpoint/2010/main" val="11039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0491" y="1726475"/>
            <a:ext cx="10363200" cy="4572000"/>
          </a:xfrm>
        </p:spPr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的基本框架是</a:t>
            </a:r>
            <a:r>
              <a:rPr lang="en-US" altLang="zh-CN" dirty="0" smtClean="0"/>
              <a:t>MCTS</a:t>
            </a:r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中引入了策略网络和估值网络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收益计算综合了估值网络的输出和模拟结果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在选择过程中，考虑了行棋概率</a:t>
            </a:r>
            <a:endParaRPr lang="en-US" altLang="zh-CN" dirty="0" smtClean="0"/>
          </a:p>
          <a:p>
            <a:r>
              <a:rPr lang="zh-CN" altLang="en-US" dirty="0" smtClean="0"/>
              <a:t>利用推演策略网络进行模拟</a:t>
            </a:r>
            <a:endParaRPr lang="en-US" altLang="zh-CN" dirty="0" smtClean="0"/>
          </a:p>
          <a:p>
            <a:r>
              <a:rPr lang="zh-CN" altLang="en-US" dirty="0" smtClean="0"/>
              <a:t>限定了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的最大深度</a:t>
            </a:r>
            <a:endParaRPr lang="en-US" altLang="zh-CN" dirty="0" smtClean="0"/>
          </a:p>
          <a:p>
            <a:r>
              <a:rPr lang="zh-CN" altLang="en-US" dirty="0" smtClean="0"/>
              <a:t>限定了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的总模拟次数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7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3.6 </a:t>
            </a:r>
            <a:r>
              <a:rPr lang="zh-CN" altLang="en-US" dirty="0" smtClean="0"/>
              <a:t>围棋</a:t>
            </a:r>
            <a:r>
              <a:rPr lang="zh-CN" altLang="en-US" dirty="0"/>
              <a:t>中的深度强化学习方法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从宠物训练说起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08478"/>
            <a:ext cx="6111096" cy="34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围棋中的深度强化学习方法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强化学习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学习“做什么才能使得收益最大化”的方法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学习者不会被告知如何做，必须自己通过尝试发现哪些动作会产生最大的收益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监督学习与强化学习</a:t>
            </a:r>
            <a:endParaRPr lang="en-US" altLang="zh-CN" dirty="0" smtClean="0"/>
          </a:p>
          <a:p>
            <a:pPr lvl="1"/>
            <a:r>
              <a:rPr lang="zh-CN" altLang="en-US" dirty="0"/>
              <a:t>两</a:t>
            </a:r>
            <a:r>
              <a:rPr lang="zh-CN" altLang="en-US" dirty="0" smtClean="0"/>
              <a:t>个特征：试错和延迟收益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深度强化学习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用深度学习（神经网络）方法实现的强化学习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79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深度强化学习的关键问题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60417"/>
            <a:ext cx="10363200" cy="4572000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如何获得指示信号</a:t>
            </a:r>
            <a:endParaRPr lang="en-US" altLang="zh-CN" dirty="0" smtClean="0"/>
          </a:p>
          <a:p>
            <a:pPr lvl="4"/>
            <a:endParaRPr lang="en-US" altLang="zh-CN" dirty="0"/>
          </a:p>
          <a:p>
            <a:r>
              <a:rPr lang="zh-CN" altLang="en-US" dirty="0" smtClean="0"/>
              <a:t>监督学习：情景与标注一一对应</a:t>
            </a:r>
            <a:endParaRPr lang="en-US" altLang="zh-CN" dirty="0" smtClean="0"/>
          </a:p>
          <a:p>
            <a:r>
              <a:rPr lang="zh-CN" altLang="en-US" dirty="0" smtClean="0"/>
              <a:t>强化学习：将收益</a:t>
            </a:r>
            <a:r>
              <a:rPr lang="zh-CN" altLang="en-US" dirty="0"/>
              <a:t>转化</a:t>
            </a:r>
            <a:r>
              <a:rPr lang="zh-CN" altLang="en-US" dirty="0" smtClean="0"/>
              <a:t>为“标注”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不能获得所有情况下既正确又有代表性的示例</a:t>
            </a:r>
            <a:endParaRPr lang="en-US" altLang="zh-CN" dirty="0" smtClean="0"/>
          </a:p>
          <a:p>
            <a:pPr lvl="4"/>
            <a:endParaRPr lang="en-US" altLang="zh-CN" dirty="0" smtClean="0"/>
          </a:p>
          <a:p>
            <a:r>
              <a:rPr lang="zh-CN" altLang="en-US" dirty="0" smtClean="0"/>
              <a:t>手段：将深度强化学习问题转化为神经网络训练问题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不同的转换方法构成了不同的深度学习方法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关键是损失函数的定义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6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围棋中的深度强化学习方法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通过自己博弈训练策略网络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三种实现方法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基于策略梯度的强化学习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基于价值评估的强化学习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基于演员</a:t>
            </a:r>
            <a:r>
              <a:rPr lang="en-US" altLang="zh-CN" dirty="0" smtClean="0"/>
              <a:t>-</a:t>
            </a:r>
            <a:r>
              <a:rPr lang="zh-CN" altLang="en-US" dirty="0" smtClean="0"/>
              <a:t>评价方法的强化学习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44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655018"/>
            <a:ext cx="10363200" cy="762620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，基于策略梯度的强化学习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 smtClean="0"/>
                  <a:t>数据：自我博弈产生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(s, a, p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  s</a:t>
                </a:r>
                <a:r>
                  <a:rPr lang="zh-CN" altLang="en-US" dirty="0" smtClean="0"/>
                  <a:t>：当前棋局</a:t>
                </a:r>
                <a:endParaRPr lang="en-US" altLang="zh-CN" dirty="0" smtClean="0"/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  a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棋局下在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处行棋</a:t>
                </a:r>
                <a:endParaRPr lang="en-US" altLang="zh-CN" dirty="0" smtClean="0"/>
              </a:p>
              <a:p>
                <a:pPr marL="274320" lvl="1" indent="0"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棋局下在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处行棋的获胜概率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dirty="0" smtClean="0"/>
                  <a:t>：胜负值，胜为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，负为</a:t>
                </a:r>
                <a:r>
                  <a:rPr lang="en-US" altLang="zh-CN" dirty="0" smtClean="0"/>
                  <a:t>-1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 smtClean="0"/>
                  <a:t>损失函数：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)=−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假设获胜者的行为都是正确的，负者行为都是不正确的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假设获负时对权重的修改量大小与获胜时一样，方向相反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717766"/>
                <a:ext cx="10363200" cy="4572000"/>
              </a:xfrm>
              <a:blipFill>
                <a:blip r:embed="rId2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158949"/>
            <a:ext cx="1361388" cy="13569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1" y="3019805"/>
            <a:ext cx="1349526" cy="1349526"/>
          </a:xfrm>
          <a:prstGeom prst="rect">
            <a:avLst/>
          </a:prstGeom>
        </p:spPr>
      </p:pic>
      <p:cxnSp>
        <p:nvCxnSpPr>
          <p:cNvPr id="17" name="直接箭头连接符 16"/>
          <p:cNvCxnSpPr>
            <a:stCxn id="15" idx="2"/>
            <a:endCxn id="16" idx="0"/>
          </p:cNvCxnSpPr>
          <p:nvPr/>
        </p:nvCxnSpPr>
        <p:spPr>
          <a:xfrm>
            <a:off x="8727414" y="2515874"/>
            <a:ext cx="0" cy="5039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17328" y="1606578"/>
            <a:ext cx="52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17328" y="3463735"/>
            <a:ext cx="52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076940" y="2676919"/>
            <a:ext cx="1120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处落子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9265920" y="2959804"/>
            <a:ext cx="879567" cy="228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5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96540" y="161495"/>
            <a:ext cx="5958840" cy="874276"/>
          </a:xfrm>
        </p:spPr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策略梯度的强化</a:t>
            </a:r>
            <a:r>
              <a:rPr lang="zh-CN" altLang="en-US" dirty="0" smtClean="0"/>
              <a:t>学习流程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96147" y="16031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1112520" y="14325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6147" y="23941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sp>
        <p:nvSpPr>
          <p:cNvPr id="8" name="矩形 7"/>
          <p:cNvSpPr/>
          <p:nvPr/>
        </p:nvSpPr>
        <p:spPr>
          <a:xfrm>
            <a:off x="1296147" y="38129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9" name="矩形 8"/>
          <p:cNvSpPr/>
          <p:nvPr/>
        </p:nvSpPr>
        <p:spPr>
          <a:xfrm>
            <a:off x="1112520" y="36423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96147" y="46039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68779" y="5618889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乙方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3554" y="866718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3581400" y="2970325"/>
            <a:ext cx="1181100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甲乙双方对弈产生的数据</a:t>
            </a:r>
          </a:p>
        </p:txBody>
      </p:sp>
      <p:cxnSp>
        <p:nvCxnSpPr>
          <p:cNvPr id="14" name="直接箭头连接符 13"/>
          <p:cNvCxnSpPr>
            <a:stCxn id="6" idx="3"/>
          </p:cNvCxnSpPr>
          <p:nvPr/>
        </p:nvCxnSpPr>
        <p:spPr>
          <a:xfrm>
            <a:off x="2796540" y="2308860"/>
            <a:ext cx="784860" cy="1007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</p:cNvCxnSpPr>
          <p:nvPr/>
        </p:nvCxnSpPr>
        <p:spPr>
          <a:xfrm flipV="1">
            <a:off x="2796540" y="3567636"/>
            <a:ext cx="784860" cy="951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234941" y="3041241"/>
            <a:ext cx="113538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  练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cxnSp>
        <p:nvCxnSpPr>
          <p:cNvPr id="17" name="直接箭头连接符 16"/>
          <p:cNvCxnSpPr>
            <a:stCxn id="13" idx="3"/>
            <a:endCxn id="16" idx="1"/>
          </p:cNvCxnSpPr>
          <p:nvPr/>
        </p:nvCxnSpPr>
        <p:spPr>
          <a:xfrm>
            <a:off x="4762500" y="3432073"/>
            <a:ext cx="472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254987" y="16031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新版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19" name="矩形 18"/>
          <p:cNvSpPr/>
          <p:nvPr/>
        </p:nvSpPr>
        <p:spPr>
          <a:xfrm>
            <a:off x="7071360" y="14325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54987" y="23941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sp>
        <p:nvSpPr>
          <p:cNvPr id="21" name="矩形 20"/>
          <p:cNvSpPr/>
          <p:nvPr/>
        </p:nvSpPr>
        <p:spPr>
          <a:xfrm>
            <a:off x="7254987" y="3812949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22" name="矩形 21"/>
          <p:cNvSpPr/>
          <p:nvPr/>
        </p:nvSpPr>
        <p:spPr>
          <a:xfrm>
            <a:off x="7071360" y="3642360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4987" y="4603954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围棋系统</a:t>
            </a:r>
          </a:p>
        </p:txBody>
      </p:sp>
      <p:cxnSp>
        <p:nvCxnSpPr>
          <p:cNvPr id="24" name="直接箭头连接符 23"/>
          <p:cNvCxnSpPr>
            <a:stCxn id="16" idx="3"/>
            <a:endCxn id="19" idx="1"/>
          </p:cNvCxnSpPr>
          <p:nvPr/>
        </p:nvCxnSpPr>
        <p:spPr>
          <a:xfrm flipV="1">
            <a:off x="6370321" y="2308860"/>
            <a:ext cx="701039" cy="11232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96404" y="3237728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71362" y="3229094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流程图: 决策 26"/>
              <p:cNvSpPr/>
              <p:nvPr/>
            </p:nvSpPr>
            <p:spPr>
              <a:xfrm>
                <a:off x="9464039" y="2811159"/>
                <a:ext cx="1592581" cy="620790"/>
              </a:xfrm>
              <a:prstGeom prst="flowChartDecision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胜率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27" name="流程图: 决策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39" y="2811159"/>
                <a:ext cx="1592581" cy="620790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/>
          <p:nvPr/>
        </p:nvCxnSpPr>
        <p:spPr>
          <a:xfrm>
            <a:off x="10260329" y="2311929"/>
            <a:ext cx="0" cy="50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9" idx="3"/>
          </p:cNvCxnSpPr>
          <p:nvPr/>
        </p:nvCxnSpPr>
        <p:spPr>
          <a:xfrm>
            <a:off x="8755380" y="2308860"/>
            <a:ext cx="151256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622096" y="4108654"/>
            <a:ext cx="1350703" cy="8138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版策略网络代替当前版策略网络</a:t>
            </a:r>
          </a:p>
        </p:txBody>
      </p:sp>
      <p:cxnSp>
        <p:nvCxnSpPr>
          <p:cNvPr id="31" name="直接箭头连接符 30"/>
          <p:cNvCxnSpPr>
            <a:stCxn id="27" idx="2"/>
            <a:endCxn id="30" idx="0"/>
          </p:cNvCxnSpPr>
          <p:nvPr/>
        </p:nvCxnSpPr>
        <p:spPr>
          <a:xfrm flipH="1">
            <a:off x="10260329" y="3431949"/>
            <a:ext cx="1" cy="676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296609" y="3443617"/>
            <a:ext cx="160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10267949" y="4922520"/>
            <a:ext cx="0" cy="1203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27" idx="3"/>
          </p:cNvCxnSpPr>
          <p:nvPr/>
        </p:nvCxnSpPr>
        <p:spPr>
          <a:xfrm flipH="1">
            <a:off x="11056620" y="3121554"/>
            <a:ext cx="4267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1468101" y="3113934"/>
            <a:ext cx="6591" cy="3020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41020" y="6126480"/>
            <a:ext cx="109347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41020" y="2296693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33400" y="4488180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543953" y="2287165"/>
            <a:ext cx="1" cy="38393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898561" y="2823048"/>
            <a:ext cx="55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策略梯度的强化学习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80160" y="1587137"/>
            <a:ext cx="10363200" cy="4572000"/>
          </a:xfrm>
        </p:spPr>
        <p:txBody>
          <a:bodyPr/>
          <a:lstStyle/>
          <a:p>
            <a:r>
              <a:rPr lang="zh-CN" altLang="en-US" dirty="0" smtClean="0"/>
              <a:t>注意点</a:t>
            </a:r>
            <a:endParaRPr lang="en-US" altLang="zh-CN" dirty="0" smtClean="0"/>
          </a:p>
          <a:p>
            <a:pPr lvl="1"/>
            <a:r>
              <a:rPr lang="zh-CN" altLang="zh-CN" dirty="0"/>
              <a:t>在强化学习过程中，每个样本只使用一</a:t>
            </a:r>
            <a:r>
              <a:rPr lang="zh-CN" altLang="zh-CN" dirty="0" smtClean="0"/>
              <a:t>次</a:t>
            </a:r>
            <a:endParaRPr lang="en-US" altLang="zh-CN" dirty="0" smtClean="0"/>
          </a:p>
          <a:p>
            <a:pPr lvl="1"/>
            <a:r>
              <a:rPr lang="zh-CN" altLang="zh-CN" dirty="0"/>
              <a:t>基于策略梯度的强化学习方法</a:t>
            </a:r>
            <a:r>
              <a:rPr lang="zh-CN" altLang="zh-CN" dirty="0" smtClean="0"/>
              <a:t>学</a:t>
            </a:r>
            <a:r>
              <a:rPr lang="zh-CN" altLang="en-US" dirty="0" smtClean="0"/>
              <a:t>到的</a:t>
            </a:r>
            <a:r>
              <a:rPr lang="zh-CN" altLang="zh-CN" dirty="0" smtClean="0"/>
              <a:t>是</a:t>
            </a:r>
            <a:r>
              <a:rPr lang="zh-CN" altLang="zh-CN" dirty="0"/>
              <a:t>在每个可落子点行棋的获胜</a:t>
            </a:r>
            <a:r>
              <a:rPr lang="zh-CN" altLang="zh-CN" dirty="0" smtClean="0"/>
              <a:t>概率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（监督学习策略网络</a:t>
            </a:r>
            <a:r>
              <a:rPr lang="zh-CN" altLang="zh-CN" dirty="0" smtClean="0"/>
              <a:t>学</a:t>
            </a:r>
            <a:r>
              <a:rPr lang="zh-CN" altLang="en-US" dirty="0" smtClean="0"/>
              <a:t>到</a:t>
            </a:r>
            <a:r>
              <a:rPr lang="zh-CN" altLang="zh-CN" dirty="0" smtClean="0"/>
              <a:t>的</a:t>
            </a:r>
            <a:r>
              <a:rPr lang="zh-CN" altLang="zh-CN" dirty="0"/>
              <a:t>是在某个可落子点行棋的概率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580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，基于价值评估的强化学习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45030"/>
            <a:ext cx="3753394" cy="4572000"/>
          </a:xfrm>
        </p:spPr>
        <p:txBody>
          <a:bodyPr/>
          <a:lstStyle/>
          <a:p>
            <a:r>
              <a:rPr lang="zh-CN" altLang="en-US" dirty="0" smtClean="0"/>
              <a:t>价值评估网络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对一个行棋点的价值，也就是收益进行评估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输入：当前棋局和行棋点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输出：取值在</a:t>
            </a:r>
            <a:r>
              <a:rPr lang="en-US" altLang="zh-CN" dirty="0" smtClean="0"/>
              <a:t>-1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之间的估值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260" y="846138"/>
            <a:ext cx="3185214" cy="549016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32720" y="2366874"/>
            <a:ext cx="1116126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策略网络类似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00206" y="3082834"/>
            <a:ext cx="1045028" cy="5138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5" y="4781006"/>
            <a:ext cx="1211878" cy="1211878"/>
          </a:xfrm>
          <a:prstGeom prst="rect">
            <a:avLst/>
          </a:prstGeom>
        </p:spPr>
      </p:pic>
      <p:cxnSp>
        <p:nvCxnSpPr>
          <p:cNvPr id="24" name="直接箭头连接符 23"/>
          <p:cNvCxnSpPr>
            <a:stCxn id="23" idx="3"/>
          </p:cNvCxnSpPr>
          <p:nvPr/>
        </p:nvCxnSpPr>
        <p:spPr>
          <a:xfrm>
            <a:off x="5990783" y="5386945"/>
            <a:ext cx="1054451" cy="605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241" y="1989139"/>
            <a:ext cx="1181018" cy="1177146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28" idx="2"/>
          </p:cNvCxnSpPr>
          <p:nvPr/>
        </p:nvCxnSpPr>
        <p:spPr>
          <a:xfrm flipH="1">
            <a:off x="9614263" y="3166285"/>
            <a:ext cx="724487" cy="571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2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价值评估的强化学习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0491" y="1752600"/>
                <a:ext cx="10363200" cy="4572000"/>
              </a:xfrm>
            </p:spPr>
            <p:txBody>
              <a:bodyPr/>
              <a:lstStyle/>
              <a:p>
                <a:r>
                  <a:rPr lang="zh-CN" altLang="en-US" dirty="0" smtClean="0"/>
                  <a:t>数据：自我博弈产生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(s, a,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V(s, a),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altLang="zh-CN" dirty="0"/>
                  <a:t>    s</a:t>
                </a:r>
                <a:r>
                  <a:rPr lang="zh-CN" altLang="en-US" dirty="0"/>
                  <a:t>：当前棋局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a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棋局下在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处行棋</a:t>
                </a:r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V(s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 smtClean="0"/>
                  <a:t>棋局</a:t>
                </a:r>
                <a:r>
                  <a:rPr lang="en-US" altLang="zh-CN" dirty="0"/>
                  <a:t>s</a:t>
                </a:r>
                <a:r>
                  <a:rPr lang="zh-CN" altLang="zh-CN" dirty="0" smtClean="0"/>
                  <a:t>下在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处落子</a:t>
                </a:r>
                <a:r>
                  <a:rPr lang="zh-CN" altLang="zh-CN" dirty="0" smtClean="0"/>
                  <a:t>时网络</a:t>
                </a:r>
                <a:r>
                  <a:rPr lang="zh-CN" altLang="zh-CN" dirty="0"/>
                  <a:t>的</a:t>
                </a:r>
                <a:r>
                  <a:rPr lang="zh-CN" altLang="zh-CN" dirty="0" smtClean="0"/>
                  <a:t>输出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胜负值，胜为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</a:p>
              <a:p>
                <a:r>
                  <a:rPr lang="zh-CN" altLang="en-US" dirty="0" smtClean="0"/>
                  <a:t>损失函数：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0491" y="1752600"/>
                <a:ext cx="10363200" cy="4572000"/>
              </a:xfrm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29" y="846138"/>
            <a:ext cx="3185214" cy="5490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342" y="4620141"/>
            <a:ext cx="935167" cy="93516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699864" y="5555309"/>
            <a:ext cx="1131474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2350361"/>
            <a:ext cx="818608" cy="815924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9" idx="2"/>
          </p:cNvCxnSpPr>
          <p:nvPr/>
        </p:nvCxnSpPr>
        <p:spPr>
          <a:xfrm flipH="1">
            <a:off x="10293534" y="3166285"/>
            <a:ext cx="905690" cy="571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14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可以穷举吗？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0680"/>
            <a:ext cx="10363200" cy="4572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以中国象棋为例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总</a:t>
            </a:r>
            <a:r>
              <a:rPr lang="zh-CN" altLang="en-US" dirty="0"/>
              <a:t>状态数约为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150</a:t>
            </a:r>
            <a:endParaRPr lang="en-US" altLang="zh-CN" dirty="0" smtClean="0"/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1</a:t>
            </a:r>
            <a:r>
              <a:rPr lang="zh-CN" altLang="en-US" dirty="0"/>
              <a:t>毫微秒走一步，约需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134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/>
              <a:t>宇宙年龄：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1.38*10</a:t>
            </a:r>
            <a:r>
              <a:rPr lang="en-US" altLang="zh-CN" sz="24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如果一个原子存储一个状态，需要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zh-CN" sz="2400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dirty="0"/>
              <a:t>个地球</a:t>
            </a:r>
          </a:p>
          <a:p>
            <a:r>
              <a:rPr lang="zh-CN" altLang="en-US" dirty="0"/>
              <a:t>结论：不可能穷举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944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，基于演员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pic>
        <p:nvPicPr>
          <p:cNvPr id="4" name="Picture 2" descr="https://img0.baidu.com/it/u=2626787739,1844753529&amp;fm=26&amp;fmt=au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79" y="2491392"/>
            <a:ext cx="6001306" cy="399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61" y="1663703"/>
            <a:ext cx="4944221" cy="36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053053" y="1568022"/>
            <a:ext cx="4276725" cy="5057775"/>
            <a:chOff x="4053053" y="1568022"/>
            <a:chExt cx="4276725" cy="50577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053" y="1568022"/>
              <a:ext cx="4276725" cy="505777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12974" y="4245996"/>
              <a:ext cx="1200647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策略网络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07534" y="5899869"/>
              <a:ext cx="1311963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评估结果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45997" y="6053757"/>
              <a:ext cx="1582309" cy="46166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对弈结果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endPara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椭圆形标注 9"/>
          <p:cNvSpPr/>
          <p:nvPr/>
        </p:nvSpPr>
        <p:spPr>
          <a:xfrm>
            <a:off x="1987826" y="2926080"/>
            <a:ext cx="1399430" cy="779228"/>
          </a:xfrm>
          <a:prstGeom prst="wedgeEllipseCallout">
            <a:avLst>
              <a:gd name="adj1" fmla="val 110985"/>
              <a:gd name="adj2" fmla="val 38010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演员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8825947" y="2759103"/>
            <a:ext cx="1399430" cy="779228"/>
          </a:xfrm>
          <a:prstGeom prst="wedgeEllipseCallout">
            <a:avLst>
              <a:gd name="adj1" fmla="val -99810"/>
              <a:gd name="adj2" fmla="val 63520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评价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07568" y="3775734"/>
            <a:ext cx="117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（棋手）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95575" y="3635244"/>
            <a:ext cx="117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（教练）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64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哪些是重要的？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锦上添花与雪里送炭</a:t>
            </a:r>
            <a:endParaRPr lang="en-US" altLang="zh-CN" dirty="0"/>
          </a:p>
          <a:p>
            <a:pPr lvl="1"/>
            <a:r>
              <a:rPr lang="zh-CN" altLang="en-US" dirty="0" smtClean="0"/>
              <a:t>一着不慎，满盘皆输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28" y="2690949"/>
            <a:ext cx="4344681" cy="28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5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700349"/>
            <a:ext cx="10363200" cy="4572000"/>
          </a:xfrm>
        </p:spPr>
        <p:txBody>
          <a:bodyPr/>
          <a:lstStyle/>
          <a:p>
            <a:r>
              <a:rPr lang="zh-CN" altLang="en-US" dirty="0" smtClean="0"/>
              <a:t>收益增量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评价一步棋的好坏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dirty="0" smtClean="0"/>
              <a:t>V(s)</a:t>
            </a:r>
            <a:r>
              <a:rPr lang="zh-CN" altLang="en-US" dirty="0" smtClean="0"/>
              <a:t>为棋局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的预期收益，取值范围为</a:t>
            </a:r>
            <a:r>
              <a:rPr lang="en-US" altLang="zh-CN" dirty="0" smtClean="0"/>
              <a:t>[-1, 1]</a:t>
            </a:r>
          </a:p>
          <a:p>
            <a:pPr lvl="1"/>
            <a:r>
              <a:rPr lang="en-US" altLang="zh-CN" dirty="0" smtClean="0"/>
              <a:t>Q(</a:t>
            </a:r>
            <a:r>
              <a:rPr lang="en-US" altLang="zh-CN" dirty="0" err="1" smtClean="0"/>
              <a:t>s,a</a:t>
            </a:r>
            <a:r>
              <a:rPr lang="en-US" altLang="zh-CN" dirty="0" smtClean="0"/>
              <a:t>)</a:t>
            </a:r>
            <a:r>
              <a:rPr lang="zh-CN" altLang="en-US" dirty="0" smtClean="0"/>
              <a:t>为在</a:t>
            </a:r>
            <a:r>
              <a:rPr lang="en-US" altLang="zh-CN" dirty="0" smtClean="0"/>
              <a:t>a</a:t>
            </a:r>
            <a:r>
              <a:rPr lang="zh-CN" altLang="en-US" dirty="0" smtClean="0"/>
              <a:t>处行棋后的收益</a:t>
            </a:r>
            <a:r>
              <a:rPr lang="zh-CN" altLang="en-US" dirty="0"/>
              <a:t>，取值范围为</a:t>
            </a:r>
            <a:r>
              <a:rPr lang="en-US" altLang="zh-CN" dirty="0"/>
              <a:t>[-1, 1</a:t>
            </a:r>
            <a:r>
              <a:rPr lang="en-US" altLang="zh-CN" dirty="0" smtClean="0"/>
              <a:t>]</a:t>
            </a:r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为收益增量，</a:t>
            </a:r>
            <a:r>
              <a:rPr lang="zh-CN" altLang="en-US" dirty="0"/>
              <a:t>取值范围为</a:t>
            </a:r>
            <a:r>
              <a:rPr lang="en-US" altLang="zh-CN" dirty="0" smtClean="0"/>
              <a:t>[-2, 2]</a:t>
            </a:r>
            <a:endParaRPr lang="en-US" altLang="zh-CN" dirty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越大越说明走了一步妙招，越小越说明走了一步败招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收益增量的计算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R</a:t>
            </a:r>
            <a:r>
              <a:rPr lang="zh-CN" altLang="en-US" dirty="0" smtClean="0"/>
              <a:t>为胜负值，胜为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，负为</a:t>
            </a:r>
            <a:r>
              <a:rPr lang="en-US" altLang="zh-CN" dirty="0" smtClean="0"/>
              <a:t>-1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66332" y="2591192"/>
                <a:ext cx="295305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zh-CN" alt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zh-CN" altLang="en-US" sz="2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</m:d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32" y="2591192"/>
                <a:ext cx="2953053" cy="492443"/>
              </a:xfrm>
              <a:prstGeom prst="rect">
                <a:avLst/>
              </a:prstGeom>
              <a:blipFill>
                <a:blip r:embed="rId2"/>
                <a:stretch>
                  <a:fillRect t="-137037" r="-25207" b="-196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18585" y="5212469"/>
                <a:ext cx="216796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zh-CN" altLang="en-US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5" y="5212469"/>
                <a:ext cx="2167966" cy="492443"/>
              </a:xfrm>
              <a:prstGeom prst="rect">
                <a:avLst/>
              </a:prstGeom>
              <a:blipFill>
                <a:blip r:embed="rId3"/>
                <a:stretch>
                  <a:fillRect t="-137037" r="-34831" b="-196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61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051" y="374331"/>
            <a:ext cx="6521728" cy="61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3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演员</a:t>
            </a:r>
            <a:r>
              <a:rPr lang="en-US" altLang="zh-CN" dirty="0"/>
              <a:t>-</a:t>
            </a:r>
            <a:r>
              <a:rPr lang="zh-CN" altLang="en-US" dirty="0"/>
              <a:t>评价方法的强化学习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1184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损失函数</a:t>
                </a:r>
                <a:endParaRPr lang="en-US" altLang="zh-CN" dirty="0" smtClean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zh-CN" altLang="en-US" dirty="0" smtClean="0"/>
                  <a:t>    评价部分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 R</a:t>
                </a:r>
                <a:r>
                  <a:rPr lang="zh-CN" altLang="en-US" dirty="0"/>
                  <a:t>：为胜负值，胜为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，负为</a:t>
                </a:r>
                <a:r>
                  <a:rPr lang="en-US" altLang="zh-CN" dirty="0"/>
                  <a:t>-1</a:t>
                </a:r>
                <a:endParaRPr lang="zh-CN" altLang="en-US" dirty="0"/>
              </a:p>
              <a:p>
                <a:pPr marL="274320" lvl="1" indent="0">
                  <a:buNone/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：为棋局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的预期收益，取值范围为</a:t>
                </a:r>
                <a:r>
                  <a:rPr lang="en-US" altLang="zh-CN" dirty="0"/>
                  <a:t>[-1, 1]</a:t>
                </a:r>
                <a:endParaRPr lang="en-US" altLang="zh-CN" dirty="0" smtClean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演员部分：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𝐴𝑙𝑜𝑔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：为策略网络在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处行棋的概率</a:t>
                </a:r>
                <a:endParaRPr lang="en-US" altLang="zh-CN" dirty="0" smtClean="0"/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    A</a:t>
                </a:r>
                <a:r>
                  <a:rPr lang="zh-CN" altLang="en-US" dirty="0" smtClean="0"/>
                  <a:t>：为在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处行棋后的收益增量（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zh-CN" altLang="zh-CN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综合损失函数：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dirty="0" smtClean="0"/>
                  <a:t>：为调节系数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118463"/>
              </a:xfrm>
              <a:blipFill>
                <a:blip r:embed="rId2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6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813560"/>
            <a:ext cx="10363200" cy="4572000"/>
          </a:xfrm>
        </p:spPr>
        <p:txBody>
          <a:bodyPr/>
          <a:lstStyle/>
          <a:p>
            <a:r>
              <a:rPr lang="zh-CN" altLang="en-US" dirty="0" smtClean="0"/>
              <a:t>深度强化学习，根据任务找到合适的指示信号</a:t>
            </a:r>
            <a:endParaRPr lang="en-US" altLang="zh-CN" dirty="0" smtClean="0"/>
          </a:p>
          <a:p>
            <a:r>
              <a:rPr lang="zh-CN" altLang="en-US" dirty="0" smtClean="0"/>
              <a:t>损失函数体现了学习的内容</a:t>
            </a:r>
            <a:endParaRPr lang="en-US" altLang="zh-CN" dirty="0" smtClean="0"/>
          </a:p>
          <a:p>
            <a:pPr lvl="1"/>
            <a:r>
              <a:rPr lang="zh-CN" altLang="zh-CN" dirty="0"/>
              <a:t>基于策略梯度的</a:t>
            </a:r>
            <a:r>
              <a:rPr lang="zh-CN" altLang="zh-CN" dirty="0" smtClean="0"/>
              <a:t>强化，</a:t>
            </a:r>
            <a:r>
              <a:rPr lang="zh-CN" altLang="zh-CN" dirty="0"/>
              <a:t>通过每局棋的胜负指导学习，学习到的是每个落子点获胜的</a:t>
            </a:r>
            <a:r>
              <a:rPr lang="zh-CN" altLang="zh-CN" dirty="0" smtClean="0"/>
              <a:t>概率</a:t>
            </a:r>
            <a:endParaRPr lang="en-US" altLang="zh-CN" dirty="0" smtClean="0"/>
          </a:p>
          <a:p>
            <a:pPr lvl="1"/>
            <a:r>
              <a:rPr lang="zh-CN" altLang="zh-CN" dirty="0"/>
              <a:t>基于价值评估的强化</a:t>
            </a:r>
            <a:r>
              <a:rPr lang="zh-CN" altLang="zh-CN" dirty="0" smtClean="0"/>
              <a:t>学习，通过</a:t>
            </a:r>
            <a:r>
              <a:rPr lang="zh-CN" altLang="zh-CN" dirty="0"/>
              <a:t>每局棋的胜负指导学习</a:t>
            </a:r>
            <a:r>
              <a:rPr lang="zh-CN" altLang="zh-CN" dirty="0" smtClean="0"/>
              <a:t>，学习</a:t>
            </a:r>
            <a:r>
              <a:rPr lang="zh-CN" altLang="zh-CN" dirty="0"/>
              <a:t>到的</a:t>
            </a:r>
            <a:r>
              <a:rPr lang="zh-CN" altLang="zh-CN" dirty="0" smtClean="0"/>
              <a:t>是每个</a:t>
            </a:r>
            <a:r>
              <a:rPr lang="zh-CN" altLang="zh-CN" dirty="0"/>
              <a:t>落子</a:t>
            </a:r>
            <a:r>
              <a:rPr lang="zh-CN" altLang="zh-CN" dirty="0" smtClean="0"/>
              <a:t>点</a:t>
            </a:r>
            <a:r>
              <a:rPr lang="zh-CN" altLang="en-US" dirty="0" smtClean="0"/>
              <a:t>获取最大</a:t>
            </a:r>
            <a:r>
              <a:rPr lang="zh-CN" altLang="zh-CN" dirty="0" smtClean="0"/>
              <a:t>收益</a:t>
            </a:r>
            <a:r>
              <a:rPr lang="zh-CN" altLang="en-US" dirty="0" smtClean="0"/>
              <a:t>的概率</a:t>
            </a:r>
            <a:endParaRPr lang="en-US" altLang="zh-CN" dirty="0" smtClean="0"/>
          </a:p>
          <a:p>
            <a:pPr lvl="1"/>
            <a:r>
              <a:rPr lang="zh-CN" altLang="zh-CN" dirty="0"/>
              <a:t>基于演员</a:t>
            </a:r>
            <a:r>
              <a:rPr lang="en-US" altLang="zh-CN" dirty="0"/>
              <a:t>-</a:t>
            </a:r>
            <a:r>
              <a:rPr lang="zh-CN" altLang="zh-CN" dirty="0"/>
              <a:t>评价的强化</a:t>
            </a:r>
            <a:r>
              <a:rPr lang="zh-CN" altLang="zh-CN" dirty="0" smtClean="0"/>
              <a:t>学习，</a:t>
            </a:r>
            <a:r>
              <a:rPr lang="zh-CN" altLang="zh-CN" dirty="0"/>
              <a:t>强调的是重要行棋点的学习</a:t>
            </a:r>
            <a:r>
              <a:rPr lang="zh-CN" altLang="zh-CN" dirty="0" smtClean="0"/>
              <a:t>，通过</a:t>
            </a:r>
            <a:r>
              <a:rPr lang="zh-CN" altLang="zh-CN" dirty="0"/>
              <a:t>收益增量对走法的重要性进行评价</a:t>
            </a:r>
            <a:r>
              <a:rPr lang="zh-CN" altLang="zh-CN" dirty="0" smtClean="0"/>
              <a:t>，学习</a:t>
            </a:r>
            <a:r>
              <a:rPr lang="zh-CN" altLang="zh-CN" dirty="0"/>
              <a:t>到的是每个落子点获得最大收益增量的概率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 </a:t>
            </a:r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/>
              <a:t>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125583"/>
            <a:ext cx="10363200" cy="4953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AlphaGo</a:t>
            </a:r>
            <a:r>
              <a:rPr lang="zh-CN" altLang="en-US" dirty="0" smtClean="0"/>
              <a:t>的升级版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实现了从零学习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不再使用人类棋手的数据</a:t>
            </a:r>
            <a:endParaRPr lang="en-US" altLang="zh-CN" dirty="0" smtClean="0"/>
          </a:p>
          <a:p>
            <a:pPr lvl="1" algn="just"/>
            <a:r>
              <a:rPr lang="zh-CN" altLang="en-US" dirty="0"/>
              <a:t>不再使用人工特征作为输入</a:t>
            </a:r>
            <a:endParaRPr lang="en-US" altLang="zh-CN" dirty="0"/>
          </a:p>
          <a:p>
            <a:pPr lvl="1"/>
            <a:r>
              <a:rPr lang="zh-CN" altLang="en-US" dirty="0" smtClean="0"/>
              <a:t>利用强化学习从零学习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训练</a:t>
            </a:r>
            <a:r>
              <a:rPr lang="en-US" altLang="zh-CN" dirty="0" smtClean="0"/>
              <a:t>3</a:t>
            </a:r>
            <a:r>
              <a:rPr lang="zh-CN" altLang="en-US" dirty="0" smtClean="0"/>
              <a:t>天后，</a:t>
            </a:r>
            <a:r>
              <a:rPr lang="zh-CN" altLang="en-US" dirty="0"/>
              <a:t>战胜</a:t>
            </a:r>
            <a:r>
              <a:rPr lang="en-US" altLang="zh-CN" dirty="0" err="1"/>
              <a:t>AlphaGo</a:t>
            </a:r>
            <a:r>
              <a:rPr lang="en-US" altLang="zh-CN" dirty="0"/>
              <a:t> Lee</a:t>
            </a:r>
          </a:p>
          <a:p>
            <a:r>
              <a:rPr lang="zh-CN" altLang="en-US" dirty="0" smtClean="0"/>
              <a:t>训练</a:t>
            </a:r>
            <a:r>
              <a:rPr lang="en-US" altLang="zh-CN" dirty="0" smtClean="0"/>
              <a:t>40</a:t>
            </a:r>
            <a:r>
              <a:rPr lang="zh-CN" altLang="en-US" dirty="0" smtClean="0"/>
              <a:t>天后，</a:t>
            </a:r>
            <a:r>
              <a:rPr lang="zh-CN" altLang="en-US" dirty="0"/>
              <a:t>战胜</a:t>
            </a:r>
            <a:r>
              <a:rPr lang="en-US" altLang="zh-CN" dirty="0" err="1"/>
              <a:t>AlphaGo</a:t>
            </a:r>
            <a:r>
              <a:rPr lang="en-US" altLang="zh-CN" dirty="0"/>
              <a:t> Master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720" y="3962400"/>
            <a:ext cx="2212826" cy="16036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502" y="3962400"/>
            <a:ext cx="2188754" cy="16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8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的网络结构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199" y="1447800"/>
            <a:ext cx="10302241" cy="4572000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将策略网络、估值网络合并为一个“双输出”网络</a:t>
            </a:r>
            <a:endParaRPr lang="en-US" altLang="zh-CN" dirty="0" smtClean="0"/>
          </a:p>
          <a:p>
            <a:r>
              <a:rPr lang="zh-CN" altLang="en-US" dirty="0" smtClean="0"/>
              <a:t>输入：</a:t>
            </a:r>
            <a:r>
              <a:rPr lang="en-US" altLang="zh-CN" dirty="0" smtClean="0"/>
              <a:t>17</a:t>
            </a:r>
            <a:r>
              <a:rPr lang="zh-CN" altLang="en-US" dirty="0" smtClean="0"/>
              <a:t>个通道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16</a:t>
            </a:r>
            <a:r>
              <a:rPr lang="zh-CN" altLang="en-US" dirty="0" smtClean="0"/>
              <a:t>个通道：记录到目前为止的八个棋局，每个棋局两个通道，分别记录黑棋、白棋位置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zh-CN" altLang="en-US" dirty="0" smtClean="0"/>
              <a:t>个通道：当前行棋方为黑棋时全部填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，白棋时全部填</a:t>
            </a:r>
            <a:r>
              <a:rPr lang="en-US" altLang="zh-CN" dirty="0" smtClean="0"/>
              <a:t>0</a:t>
            </a:r>
          </a:p>
          <a:p>
            <a:r>
              <a:rPr lang="zh-CN" altLang="en-US" dirty="0" smtClean="0"/>
              <a:t>策略网络的输出为</a:t>
            </a:r>
            <a:r>
              <a:rPr lang="en-US" altLang="zh-CN" dirty="0" smtClean="0"/>
              <a:t>19×19+1</a:t>
            </a:r>
          </a:p>
          <a:p>
            <a:pPr lvl="1"/>
            <a:r>
              <a:rPr lang="zh-CN" altLang="en-US" dirty="0"/>
              <a:t>多</a:t>
            </a:r>
            <a:r>
              <a:rPr lang="zh-CN" altLang="en-US" dirty="0" smtClean="0"/>
              <a:t>了一个“放弃”行为</a:t>
            </a:r>
            <a:endParaRPr lang="en-US" altLang="zh-CN" dirty="0" smtClean="0"/>
          </a:p>
          <a:p>
            <a:r>
              <a:rPr lang="zh-CN" altLang="en-US" dirty="0" smtClean="0"/>
              <a:t>估值网络的输出为当前棋局的估值，取值范围为</a:t>
            </a:r>
            <a:r>
              <a:rPr lang="en-US" altLang="zh-CN" dirty="0" smtClean="0"/>
              <a:t>[-1,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0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62775" y="76494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34958" y="640080"/>
            <a:ext cx="2013881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13206" y="100555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73914" y="843855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651663" y="815587"/>
            <a:ext cx="1157750" cy="121674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72891" y="881955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81947" y="953241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13121" y="1031899"/>
            <a:ext cx="87752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750420" y="88195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671767" y="953241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98030" y="1050335"/>
            <a:ext cx="0" cy="9070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6711" y="1406754"/>
            <a:ext cx="66367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输入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4393" y="2106703"/>
            <a:ext cx="946367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17</a:t>
            </a:r>
          </a:p>
        </p:txBody>
      </p:sp>
      <p:cxnSp>
        <p:nvCxnSpPr>
          <p:cNvPr id="17" name="直接箭头连接符 16"/>
          <p:cNvCxnSpPr>
            <a:stCxn id="18" idx="3"/>
            <a:endCxn id="5" idx="1"/>
          </p:cNvCxnSpPr>
          <p:nvPr/>
        </p:nvCxnSpPr>
        <p:spPr>
          <a:xfrm flipV="1">
            <a:off x="1931090" y="1516380"/>
            <a:ext cx="403868" cy="7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6805" y="647699"/>
            <a:ext cx="1434285" cy="175260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56495" y="74970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82240" y="160020"/>
            <a:ext cx="5570220" cy="24079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06926" y="100555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10641" y="726651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，填充为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53811" y="991386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144402" y="1348209"/>
            <a:ext cx="288000" cy="28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20541" y="1315179"/>
            <a:ext cx="434329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+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/>
          <p:cNvCxnSpPr>
            <a:stCxn id="5" idx="3"/>
            <a:endCxn id="19" idx="1"/>
          </p:cNvCxnSpPr>
          <p:nvPr/>
        </p:nvCxnSpPr>
        <p:spPr>
          <a:xfrm flipV="1">
            <a:off x="4348839" y="1501877"/>
            <a:ext cx="1207656" cy="14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任意多边形 26"/>
          <p:cNvSpPr/>
          <p:nvPr/>
        </p:nvSpPr>
        <p:spPr>
          <a:xfrm>
            <a:off x="5225139" y="1485900"/>
            <a:ext cx="4069080" cy="929640"/>
          </a:xfrm>
          <a:custGeom>
            <a:avLst/>
            <a:gdLst>
              <a:gd name="connsiteX0" fmla="*/ 0 w 4099560"/>
              <a:gd name="connsiteY0" fmla="*/ 0 h 914400"/>
              <a:gd name="connsiteX1" fmla="*/ 15240 w 4099560"/>
              <a:gd name="connsiteY1" fmla="*/ 914400 h 914400"/>
              <a:gd name="connsiteX2" fmla="*/ 4099560 w 4099560"/>
              <a:gd name="connsiteY2" fmla="*/ 830580 h 914400"/>
              <a:gd name="connsiteX3" fmla="*/ 4069080 w 4099560"/>
              <a:gd name="connsiteY3" fmla="*/ 167640 h 914400"/>
              <a:gd name="connsiteX4" fmla="*/ 4069080 w 4099560"/>
              <a:gd name="connsiteY4" fmla="*/ 167640 h 914400"/>
              <a:gd name="connsiteX0" fmla="*/ 0 w 4099560"/>
              <a:gd name="connsiteY0" fmla="*/ 0 h 914400"/>
              <a:gd name="connsiteX1" fmla="*/ 15240 w 4099560"/>
              <a:gd name="connsiteY1" fmla="*/ 914400 h 914400"/>
              <a:gd name="connsiteX2" fmla="*/ 4099560 w 4099560"/>
              <a:gd name="connsiteY2" fmla="*/ 906780 h 914400"/>
              <a:gd name="connsiteX3" fmla="*/ 4069080 w 4099560"/>
              <a:gd name="connsiteY3" fmla="*/ 167640 h 914400"/>
              <a:gd name="connsiteX4" fmla="*/ 4069080 w 4099560"/>
              <a:gd name="connsiteY4" fmla="*/ 167640 h 914400"/>
              <a:gd name="connsiteX0" fmla="*/ 0 w 4107180"/>
              <a:gd name="connsiteY0" fmla="*/ 0 h 914400"/>
              <a:gd name="connsiteX1" fmla="*/ 15240 w 4107180"/>
              <a:gd name="connsiteY1" fmla="*/ 914400 h 914400"/>
              <a:gd name="connsiteX2" fmla="*/ 4107180 w 4107180"/>
              <a:gd name="connsiteY2" fmla="*/ 906780 h 914400"/>
              <a:gd name="connsiteX3" fmla="*/ 4069080 w 4107180"/>
              <a:gd name="connsiteY3" fmla="*/ 167640 h 914400"/>
              <a:gd name="connsiteX4" fmla="*/ 4069080 w 4107180"/>
              <a:gd name="connsiteY4" fmla="*/ 167640 h 914400"/>
              <a:gd name="connsiteX0" fmla="*/ 0 w 4084320"/>
              <a:gd name="connsiteY0" fmla="*/ 0 h 937260"/>
              <a:gd name="connsiteX1" fmla="*/ 15240 w 4084320"/>
              <a:gd name="connsiteY1" fmla="*/ 914400 h 937260"/>
              <a:gd name="connsiteX2" fmla="*/ 4084320 w 4084320"/>
              <a:gd name="connsiteY2" fmla="*/ 937260 h 937260"/>
              <a:gd name="connsiteX3" fmla="*/ 4069080 w 4084320"/>
              <a:gd name="connsiteY3" fmla="*/ 167640 h 937260"/>
              <a:gd name="connsiteX4" fmla="*/ 4069080 w 4084320"/>
              <a:gd name="connsiteY4" fmla="*/ 167640 h 937260"/>
              <a:gd name="connsiteX0" fmla="*/ 0 w 4069080"/>
              <a:gd name="connsiteY0" fmla="*/ 0 h 937260"/>
              <a:gd name="connsiteX1" fmla="*/ 15240 w 4069080"/>
              <a:gd name="connsiteY1" fmla="*/ 914400 h 937260"/>
              <a:gd name="connsiteX2" fmla="*/ 4061460 w 4069080"/>
              <a:gd name="connsiteY2" fmla="*/ 937260 h 937260"/>
              <a:gd name="connsiteX3" fmla="*/ 4069080 w 4069080"/>
              <a:gd name="connsiteY3" fmla="*/ 167640 h 937260"/>
              <a:gd name="connsiteX4" fmla="*/ 4069080 w 4069080"/>
              <a:gd name="connsiteY4" fmla="*/ 167640 h 937260"/>
              <a:gd name="connsiteX0" fmla="*/ 0 w 4099560"/>
              <a:gd name="connsiteY0" fmla="*/ 0 h 937260"/>
              <a:gd name="connsiteX1" fmla="*/ 15240 w 4099560"/>
              <a:gd name="connsiteY1" fmla="*/ 914400 h 937260"/>
              <a:gd name="connsiteX2" fmla="*/ 4099560 w 4099560"/>
              <a:gd name="connsiteY2" fmla="*/ 937260 h 937260"/>
              <a:gd name="connsiteX3" fmla="*/ 4069080 w 4099560"/>
              <a:gd name="connsiteY3" fmla="*/ 167640 h 937260"/>
              <a:gd name="connsiteX4" fmla="*/ 4069080 w 4099560"/>
              <a:gd name="connsiteY4" fmla="*/ 167640 h 937260"/>
              <a:gd name="connsiteX0" fmla="*/ 0 w 4069080"/>
              <a:gd name="connsiteY0" fmla="*/ 0 h 929640"/>
              <a:gd name="connsiteX1" fmla="*/ 15240 w 4069080"/>
              <a:gd name="connsiteY1" fmla="*/ 914400 h 929640"/>
              <a:gd name="connsiteX2" fmla="*/ 4069080 w 4069080"/>
              <a:gd name="connsiteY2" fmla="*/ 929640 h 929640"/>
              <a:gd name="connsiteX3" fmla="*/ 4069080 w 4069080"/>
              <a:gd name="connsiteY3" fmla="*/ 167640 h 929640"/>
              <a:gd name="connsiteX4" fmla="*/ 4069080 w 4069080"/>
              <a:gd name="connsiteY4" fmla="*/ 16764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9080" h="929640">
                <a:moveTo>
                  <a:pt x="0" y="0"/>
                </a:moveTo>
                <a:lnTo>
                  <a:pt x="15240" y="914400"/>
                </a:lnTo>
                <a:lnTo>
                  <a:pt x="4069080" y="929640"/>
                </a:lnTo>
                <a:lnTo>
                  <a:pt x="4069080" y="167640"/>
                </a:lnTo>
                <a:lnTo>
                  <a:pt x="4069080" y="167640"/>
                </a:lnTo>
              </a:path>
            </a:pathLst>
          </a:custGeom>
          <a:noFill/>
          <a:ln w="38100">
            <a:solidFill>
              <a:schemeClr val="tx1"/>
            </a:solidFill>
            <a:headEnd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783445" y="1508029"/>
            <a:ext cx="337153" cy="3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6"/>
            <a:endCxn id="23" idx="1"/>
          </p:cNvCxnSpPr>
          <p:nvPr/>
        </p:nvCxnSpPr>
        <p:spPr>
          <a:xfrm>
            <a:off x="9432402" y="1492209"/>
            <a:ext cx="321409" cy="1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3" idx="3"/>
          </p:cNvCxnSpPr>
          <p:nvPr/>
        </p:nvCxnSpPr>
        <p:spPr>
          <a:xfrm flipV="1">
            <a:off x="10215476" y="1485169"/>
            <a:ext cx="970366" cy="8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328010" y="240738"/>
            <a:ext cx="467868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个残差模块（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20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版本）或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39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个残差模块（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40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版本）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32295" y="3028089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04477" y="2908055"/>
            <a:ext cx="3659801" cy="175538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82726" y="328393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32890" y="4976473"/>
            <a:ext cx="744792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卷积核，步长为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05073" y="4856439"/>
            <a:ext cx="5205568" cy="175538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83321" y="5232318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413803" y="3028089"/>
            <a:ext cx="811335" cy="1504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19×19 +1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棋盘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放弃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04206" y="3299460"/>
            <a:ext cx="1743610" cy="97555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输出棋盘上每个位置的行棋概率和放弃行棋的概率。</a:t>
            </a:r>
          </a:p>
        </p:txBody>
      </p:sp>
      <p:sp>
        <p:nvSpPr>
          <p:cNvPr id="40" name="矩形 39"/>
          <p:cNvSpPr/>
          <p:nvPr/>
        </p:nvSpPr>
        <p:spPr>
          <a:xfrm>
            <a:off x="6656093" y="3174591"/>
            <a:ext cx="2013881" cy="120690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95926" y="3283934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>
            <a:stCxn id="33" idx="3"/>
            <a:endCxn id="40" idx="1"/>
          </p:cNvCxnSpPr>
          <p:nvPr/>
        </p:nvCxnSpPr>
        <p:spPr>
          <a:xfrm flipV="1">
            <a:off x="5964278" y="3778046"/>
            <a:ext cx="691815" cy="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404842" y="5232318"/>
            <a:ext cx="811335" cy="10053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个神经元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357825" y="5232318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954772" y="5232318"/>
            <a:ext cx="771508" cy="10053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个神经元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61562" y="5232318"/>
            <a:ext cx="461665" cy="100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349708" y="5247063"/>
            <a:ext cx="1743610" cy="97555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当前棋局的评估值</a:t>
            </a:r>
          </a:p>
        </p:txBody>
      </p:sp>
      <p:sp>
        <p:nvSpPr>
          <p:cNvPr id="48" name="矩形 47"/>
          <p:cNvSpPr/>
          <p:nvPr/>
        </p:nvSpPr>
        <p:spPr>
          <a:xfrm>
            <a:off x="8201595" y="5372101"/>
            <a:ext cx="2013881" cy="70104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36" idx="3"/>
            <a:endCxn id="48" idx="1"/>
          </p:cNvCxnSpPr>
          <p:nvPr/>
        </p:nvCxnSpPr>
        <p:spPr>
          <a:xfrm flipV="1">
            <a:off x="7510641" y="5722621"/>
            <a:ext cx="690954" cy="11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8555448" y="4663440"/>
            <a:ext cx="1743610" cy="97555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估值网络输出</a:t>
            </a:r>
          </a:p>
        </p:txBody>
      </p:sp>
      <p:sp>
        <p:nvSpPr>
          <p:cNvPr id="51" name="矩形 50"/>
          <p:cNvSpPr/>
          <p:nvPr/>
        </p:nvSpPr>
        <p:spPr>
          <a:xfrm>
            <a:off x="8807887" y="3177144"/>
            <a:ext cx="1743610" cy="97555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网络输出</a:t>
            </a:r>
          </a:p>
        </p:txBody>
      </p:sp>
      <p:sp>
        <p:nvSpPr>
          <p:cNvPr id="52" name="任意多边形 51"/>
          <p:cNvSpPr/>
          <p:nvPr/>
        </p:nvSpPr>
        <p:spPr>
          <a:xfrm>
            <a:off x="1498959" y="3787140"/>
            <a:ext cx="815340" cy="960120"/>
          </a:xfrm>
          <a:custGeom>
            <a:avLst/>
            <a:gdLst>
              <a:gd name="connsiteX0" fmla="*/ 0 w 815340"/>
              <a:gd name="connsiteY0" fmla="*/ 960120 h 960120"/>
              <a:gd name="connsiteX1" fmla="*/ 396240 w 815340"/>
              <a:gd name="connsiteY1" fmla="*/ 0 h 960120"/>
              <a:gd name="connsiteX2" fmla="*/ 815340 w 815340"/>
              <a:gd name="connsiteY2" fmla="*/ 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960120">
                <a:moveTo>
                  <a:pt x="0" y="960120"/>
                </a:moveTo>
                <a:lnTo>
                  <a:pt x="396240" y="0"/>
                </a:lnTo>
                <a:lnTo>
                  <a:pt x="81534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任意多边形 52"/>
          <p:cNvSpPr/>
          <p:nvPr/>
        </p:nvSpPr>
        <p:spPr>
          <a:xfrm flipV="1">
            <a:off x="1506579" y="4732020"/>
            <a:ext cx="815340" cy="960120"/>
          </a:xfrm>
          <a:custGeom>
            <a:avLst/>
            <a:gdLst>
              <a:gd name="connsiteX0" fmla="*/ 0 w 815340"/>
              <a:gd name="connsiteY0" fmla="*/ 960120 h 960120"/>
              <a:gd name="connsiteX1" fmla="*/ 396240 w 815340"/>
              <a:gd name="connsiteY1" fmla="*/ 0 h 960120"/>
              <a:gd name="connsiteX2" fmla="*/ 815340 w 815340"/>
              <a:gd name="connsiteY2" fmla="*/ 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960120">
                <a:moveTo>
                  <a:pt x="0" y="960120"/>
                </a:moveTo>
                <a:lnTo>
                  <a:pt x="396240" y="0"/>
                </a:lnTo>
                <a:lnTo>
                  <a:pt x="81534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796711" y="4732020"/>
            <a:ext cx="691815" cy="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376920" y="840613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314316" y="824774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48772" y="3109839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248772" y="5086057"/>
            <a:ext cx="461665" cy="1349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批量归一化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461026" y="3107407"/>
            <a:ext cx="4202007" cy="1200329"/>
          </a:xfrm>
          <a:prstGeom prst="rect">
            <a:avLst/>
          </a:prstGeom>
          <a:solidFill>
            <a:srgbClr val="86F260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每个批量完成之后，对卷积层的输出做一次均值为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、方差为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的归一化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，防止数据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漂移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H="1" flipV="1">
            <a:off x="3813206" y="2239985"/>
            <a:ext cx="1544619" cy="738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89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对于象棋、围棋这类的棋类问题，不可能依靠穷举的办法解决。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30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6354" y="1447800"/>
                <a:ext cx="10998925" cy="5410200"/>
              </a:xfrm>
            </p:spPr>
            <p:txBody>
              <a:bodyPr/>
              <a:lstStyle/>
              <a:p>
                <a:r>
                  <a:rPr lang="zh-CN" altLang="en-US" dirty="0" smtClean="0"/>
                  <a:t>节点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第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次模拟的收益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（</a:t>
                </a:r>
                <a:r>
                  <a:rPr lang="en-US" altLang="zh-CN" dirty="0" err="1" smtClean="0">
                    <a:solidFill>
                      <a:srgbClr val="00B050"/>
                    </a:solidFill>
                  </a:rPr>
                  <a:t>AlphaGo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）</a:t>
                </a:r>
                <a:endParaRPr lang="en-US" altLang="zh-CN" dirty="0" smtClean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</a:t>
                </a:r>
                <a:r>
                  <a:rPr lang="zh-CN" altLang="en-US" sz="2400" dirty="0" smtClean="0"/>
                  <a:t>其中：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是估值网络的输出</a:t>
                </a:r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𝑟𝑜𝑙𝑙𝑜𝑢𝑡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是一次模拟结果</a:t>
                </a:r>
                <a:endParaRPr lang="en-US" altLang="zh-CN" sz="2400" dirty="0"/>
              </a:p>
              <a:p>
                <a:r>
                  <a:rPr lang="zh-CN" altLang="en-US" dirty="0" smtClean="0"/>
                  <a:t>平均收益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</a:t>
                </a:r>
                <a:r>
                  <a:rPr lang="zh-CN" altLang="en-US" dirty="0" smtClean="0"/>
                  <a:t>其中：</a:t>
                </a:r>
                <a:r>
                  <a:rPr lang="en-US" altLang="zh-CN" dirty="0" err="1" smtClean="0"/>
                  <a:t>s</a:t>
                </a:r>
                <a:r>
                  <a:rPr lang="en-US" altLang="zh-CN" baseline="-25000" dirty="0" err="1" smtClean="0"/>
                  <a:t>a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棋局下在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处落子后的棋局</a:t>
                </a:r>
                <a:endParaRPr lang="en-US" altLang="zh-CN" dirty="0"/>
              </a:p>
              <a:p>
                <a:r>
                  <a:rPr lang="zh-CN" altLang="en-US" dirty="0" smtClean="0"/>
                  <a:t>探索项</a:t>
                </a:r>
                <a:endParaRPr lang="en-US" altLang="zh-CN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其中：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(·)</m:t>
                    </m:r>
                  </m:oMath>
                </a14:m>
                <a:r>
                  <a:rPr lang="zh-CN" altLang="en-US" dirty="0" smtClean="0"/>
                  <a:t>为模拟次数、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为策略网络在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出下棋的概率，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为加权系数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6354" y="1447800"/>
                <a:ext cx="10998925" cy="5410200"/>
              </a:xfrm>
              <a:blipFill>
                <a:blip r:embed="rId2"/>
                <a:stretch>
                  <a:fillRect t="-1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4894217" y="3697738"/>
            <a:ext cx="3100503" cy="448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30240" y="4284617"/>
            <a:ext cx="2264480" cy="1027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MCTS</a:t>
            </a:r>
            <a:endParaRPr lang="zh-CN" altLang="en-US" dirty="0"/>
          </a:p>
        </p:txBody>
      </p:sp>
      <p:sp>
        <p:nvSpPr>
          <p:cNvPr id="2" name="右箭头 1"/>
          <p:cNvSpPr/>
          <p:nvPr/>
        </p:nvSpPr>
        <p:spPr>
          <a:xfrm>
            <a:off x="6966857" y="2107474"/>
            <a:ext cx="583474" cy="130629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570757" y="1927893"/>
                <a:ext cx="26897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𝑣𝑎𝑙𝑢𝑒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757" y="1927893"/>
                <a:ext cx="26897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994720" y="3900503"/>
                <a:ext cx="226574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)+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20" y="3900503"/>
                <a:ext cx="2265748" cy="492443"/>
              </a:xfrm>
              <a:prstGeom prst="rect">
                <a:avLst/>
              </a:prstGeom>
              <a:blipFill>
                <a:blip r:embed="rId4"/>
                <a:stretch>
                  <a:fillRect r="-538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8569234" y="953498"/>
            <a:ext cx="1783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AlphaGo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rPr>
              <a:t> Zero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804366" y="1463826"/>
            <a:ext cx="478971" cy="4791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57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</p:spPr>
            <p:txBody>
              <a:bodyPr/>
              <a:lstStyle/>
              <a:p>
                <a:r>
                  <a:rPr lang="zh-CN" altLang="en-US" dirty="0" smtClean="0"/>
                  <a:t>选择过程</a:t>
                </a:r>
                <a:endParaRPr lang="en-US" altLang="zh-CN" dirty="0"/>
              </a:p>
              <a:p>
                <a:pPr lvl="1"/>
                <a:r>
                  <a:rPr lang="zh-CN" altLang="zh-CN" dirty="0" smtClean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代替信心上限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，优先选择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大的</a:t>
                </a:r>
                <a:r>
                  <a:rPr lang="zh-CN" altLang="zh-CN" dirty="0" smtClean="0"/>
                  <a:t>子节点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遇到叶节点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 smtClean="0"/>
                  <a:t>结束，该节点被选中</a:t>
                </a:r>
                <a:endParaRPr lang="en-US" altLang="zh-CN" dirty="0" smtClean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 smtClean="0"/>
                  <a:t>生成过程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生成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的所有子节点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规定了最大的节点</a:t>
                </a:r>
                <a:r>
                  <a:rPr lang="zh-CN" altLang="en-US" dirty="0" smtClean="0"/>
                  <a:t>深度</a:t>
                </a:r>
                <a:endParaRPr lang="en-US" altLang="zh-CN" dirty="0" smtClean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模拟过程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用估值网络输出取代模拟过程：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r>
                  <a:rPr lang="en-US" altLang="zh-CN" dirty="0" smtClean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规定了总的模拟次数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783771"/>
                <a:ext cx="10363200" cy="5453743"/>
              </a:xfrm>
              <a:blipFill>
                <a:blip r:embed="rId2"/>
                <a:stretch>
                  <a:fillRect t="-1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02" y="1633140"/>
            <a:ext cx="2670279" cy="336528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715795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233952" y="5278337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786945" y="5278833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endCxn id="4" idx="0"/>
          </p:cNvCxnSpPr>
          <p:nvPr/>
        </p:nvCxnSpPr>
        <p:spPr>
          <a:xfrm flipH="1">
            <a:off x="7877795" y="4834019"/>
            <a:ext cx="406234" cy="44431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5" idx="0"/>
          </p:cNvCxnSpPr>
          <p:nvPr/>
        </p:nvCxnSpPr>
        <p:spPr>
          <a:xfrm>
            <a:off x="8289721" y="4832738"/>
            <a:ext cx="106231" cy="4455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" idx="0"/>
          </p:cNvCxnSpPr>
          <p:nvPr/>
        </p:nvCxnSpPr>
        <p:spPr>
          <a:xfrm>
            <a:off x="8320619" y="4834019"/>
            <a:ext cx="628326" cy="4448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115074" y="4450113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8528093" y="4340935"/>
                <a:ext cx="4877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93" y="4340935"/>
                <a:ext cx="48776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椭圆 26"/>
          <p:cNvSpPr/>
          <p:nvPr/>
        </p:nvSpPr>
        <p:spPr>
          <a:xfrm>
            <a:off x="8115074" y="4450113"/>
            <a:ext cx="360000" cy="36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 animBg="1"/>
      <p:bldP spid="27" grpId="0" animBg="1"/>
      <p:bldP spid="27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回传过程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014452" y="240560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14452" y="327428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14452" y="4069076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14452" y="4931365"/>
            <a:ext cx="252000" cy="25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6452" y="485731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stCxn id="7" idx="0"/>
            <a:endCxn id="6" idx="4"/>
          </p:cNvCxnSpPr>
          <p:nvPr/>
        </p:nvCxnSpPr>
        <p:spPr>
          <a:xfrm flipV="1">
            <a:off x="5140452" y="4321076"/>
            <a:ext cx="0" cy="610289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0"/>
            <a:endCxn id="5" idx="4"/>
          </p:cNvCxnSpPr>
          <p:nvPr/>
        </p:nvCxnSpPr>
        <p:spPr>
          <a:xfrm flipV="1">
            <a:off x="5140452" y="3526285"/>
            <a:ext cx="0" cy="542791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0"/>
            <a:endCxn id="4" idx="4"/>
          </p:cNvCxnSpPr>
          <p:nvPr/>
        </p:nvCxnSpPr>
        <p:spPr>
          <a:xfrm flipV="1">
            <a:off x="5140452" y="2657605"/>
            <a:ext cx="0" cy="616680"/>
          </a:xfrm>
          <a:prstGeom prst="straightConnector1">
            <a:avLst/>
          </a:prstGeom>
          <a:ln w="28575"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81692" y="4026056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74072" y="3190001"/>
            <a:ext cx="53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8326" y="232171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4997" y="233155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14997" y="320023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4997" y="401774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14997" y="483526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501640" y="438044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478780" y="3563876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486400" y="2695030"/>
            <a:ext cx="0" cy="50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59775" y="2854321"/>
            <a:ext cx="1763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的收益回传到其祖先节点，回传过程中要注意正负号的变化，一方的正收益对于另一方就是负的。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5677932" y="2695030"/>
            <a:ext cx="562848" cy="7052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5693788" y="3501977"/>
            <a:ext cx="545100" cy="29570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608320" y="4189705"/>
            <a:ext cx="630568" cy="7726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5685552" y="4026056"/>
            <a:ext cx="490312" cy="2075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9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7200487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9968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292906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60746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19968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292906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060746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>
            <a:stCxn id="31" idx="4"/>
            <a:endCxn id="32" idx="0"/>
          </p:cNvCxnSpPr>
          <p:nvPr/>
        </p:nvCxnSpPr>
        <p:spPr>
          <a:xfrm flipH="1">
            <a:off x="7307686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4"/>
            <a:endCxn id="35" idx="0"/>
          </p:cNvCxnSpPr>
          <p:nvPr/>
        </p:nvCxnSpPr>
        <p:spPr>
          <a:xfrm>
            <a:off x="7307686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1" idx="3"/>
            <a:endCxn id="33" idx="0"/>
          </p:cNvCxnSpPr>
          <p:nvPr/>
        </p:nvCxnSpPr>
        <p:spPr>
          <a:xfrm flipH="1">
            <a:off x="6400906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1" idx="5"/>
            <a:endCxn id="34" idx="0"/>
          </p:cNvCxnSpPr>
          <p:nvPr/>
        </p:nvCxnSpPr>
        <p:spPr>
          <a:xfrm>
            <a:off x="7384855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2" idx="3"/>
            <a:endCxn id="36" idx="0"/>
          </p:cNvCxnSpPr>
          <p:nvPr/>
        </p:nvCxnSpPr>
        <p:spPr>
          <a:xfrm flipH="1">
            <a:off x="6400906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2" idx="5"/>
            <a:endCxn id="37" idx="0"/>
          </p:cNvCxnSpPr>
          <p:nvPr/>
        </p:nvCxnSpPr>
        <p:spPr>
          <a:xfrm>
            <a:off x="7384054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20306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296284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064124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stCxn id="35" idx="4"/>
            <a:endCxn id="44" idx="0"/>
          </p:cNvCxnSpPr>
          <p:nvPr/>
        </p:nvCxnSpPr>
        <p:spPr>
          <a:xfrm>
            <a:off x="7307686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5" idx="3"/>
            <a:endCxn id="45" idx="0"/>
          </p:cNvCxnSpPr>
          <p:nvPr/>
        </p:nvCxnSpPr>
        <p:spPr>
          <a:xfrm flipH="1">
            <a:off x="6404284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5" idx="5"/>
            <a:endCxn id="46" idx="0"/>
          </p:cNvCxnSpPr>
          <p:nvPr/>
        </p:nvCxnSpPr>
        <p:spPr>
          <a:xfrm>
            <a:off x="7384054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2126199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12539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218618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2986458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12539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218618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986458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>
            <a:stCxn id="72" idx="4"/>
            <a:endCxn id="73" idx="0"/>
          </p:cNvCxnSpPr>
          <p:nvPr/>
        </p:nvCxnSpPr>
        <p:spPr>
          <a:xfrm flipH="1">
            <a:off x="2233398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3" idx="4"/>
            <a:endCxn id="76" idx="0"/>
          </p:cNvCxnSpPr>
          <p:nvPr/>
        </p:nvCxnSpPr>
        <p:spPr>
          <a:xfrm>
            <a:off x="2233398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2" idx="3"/>
            <a:endCxn id="74" idx="0"/>
          </p:cNvCxnSpPr>
          <p:nvPr/>
        </p:nvCxnSpPr>
        <p:spPr>
          <a:xfrm flipH="1">
            <a:off x="1326618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2" idx="5"/>
            <a:endCxn id="75" idx="0"/>
          </p:cNvCxnSpPr>
          <p:nvPr/>
        </p:nvCxnSpPr>
        <p:spPr>
          <a:xfrm>
            <a:off x="2310567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3" idx="3"/>
            <a:endCxn id="77" idx="0"/>
          </p:cNvCxnSpPr>
          <p:nvPr/>
        </p:nvCxnSpPr>
        <p:spPr>
          <a:xfrm flipH="1">
            <a:off x="1326618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3" idx="5"/>
            <a:endCxn id="78" idx="0"/>
          </p:cNvCxnSpPr>
          <p:nvPr/>
        </p:nvCxnSpPr>
        <p:spPr>
          <a:xfrm>
            <a:off x="2309766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212877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221996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989836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>
            <a:stCxn id="76" idx="4"/>
            <a:endCxn id="85" idx="0"/>
          </p:cNvCxnSpPr>
          <p:nvPr/>
        </p:nvCxnSpPr>
        <p:spPr>
          <a:xfrm>
            <a:off x="2233398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6" idx="3"/>
            <a:endCxn id="86" idx="0"/>
          </p:cNvCxnSpPr>
          <p:nvPr/>
        </p:nvCxnSpPr>
        <p:spPr>
          <a:xfrm flipH="1">
            <a:off x="1329996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6" idx="5"/>
            <a:endCxn id="87" idx="0"/>
          </p:cNvCxnSpPr>
          <p:nvPr/>
        </p:nvCxnSpPr>
        <p:spPr>
          <a:xfrm>
            <a:off x="2309766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720306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296284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064124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4" name="直接箭头连接符 93"/>
          <p:cNvCxnSpPr>
            <a:endCxn id="91" idx="0"/>
          </p:cNvCxnSpPr>
          <p:nvPr/>
        </p:nvCxnSpPr>
        <p:spPr>
          <a:xfrm>
            <a:off x="7307686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92" idx="0"/>
          </p:cNvCxnSpPr>
          <p:nvPr/>
        </p:nvCxnSpPr>
        <p:spPr>
          <a:xfrm flipH="1">
            <a:off x="6404284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endCxn id="93" idx="0"/>
          </p:cNvCxnSpPr>
          <p:nvPr/>
        </p:nvCxnSpPr>
        <p:spPr>
          <a:xfrm>
            <a:off x="7384054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2353999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385036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396163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2233398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7403090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7434127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445254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282489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521734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472518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319508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865642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232688" y="5010823"/>
            <a:ext cx="234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每个节点记录总收益、行棋到该节点的概率和被选择次数。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421632" y="2345632"/>
            <a:ext cx="1015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依次被选中，最终被选中的节点为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箭头连接符 148"/>
          <p:cNvCxnSpPr/>
          <p:nvPr/>
        </p:nvCxnSpPr>
        <p:spPr>
          <a:xfrm flipH="1">
            <a:off x="2636470" y="2897397"/>
            <a:ext cx="766721" cy="313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 flipH="1">
            <a:off x="2529145" y="3491967"/>
            <a:ext cx="777935" cy="85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/>
          <p:cNvSpPr txBox="1"/>
          <p:nvPr/>
        </p:nvSpPr>
        <p:spPr>
          <a:xfrm>
            <a:off x="8597806" y="3474193"/>
            <a:ext cx="1446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的子节点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，策略网络计算出从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到这些节点的概率，并设置总收益为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，选中次数为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8" name="直接箭头连接符 177"/>
          <p:cNvCxnSpPr/>
          <p:nvPr/>
        </p:nvCxnSpPr>
        <p:spPr>
          <a:xfrm flipH="1">
            <a:off x="7748027" y="4864422"/>
            <a:ext cx="773411" cy="642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 flipH="1">
            <a:off x="8301049" y="4991388"/>
            <a:ext cx="250738" cy="422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flipH="1" flipV="1">
            <a:off x="2637258" y="2217110"/>
            <a:ext cx="767223" cy="495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文本框 197"/>
          <p:cNvSpPr txBox="1"/>
          <p:nvPr/>
        </p:nvSpPr>
        <p:spPr>
          <a:xfrm>
            <a:off x="3157952" y="696364"/>
            <a:ext cx="120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从根节点开始，选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Q+u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最大的子节点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1" name="直接箭头连接符 200"/>
          <p:cNvCxnSpPr/>
          <p:nvPr/>
        </p:nvCxnSpPr>
        <p:spPr>
          <a:xfrm flipH="1">
            <a:off x="2481928" y="1069341"/>
            <a:ext cx="5996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/>
          <p:nvPr/>
        </p:nvCxnSpPr>
        <p:spPr>
          <a:xfrm flipH="1">
            <a:off x="6626956" y="4667153"/>
            <a:ext cx="1894482" cy="756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74080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，选择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341312" y="69636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4" grpId="0" animBg="1"/>
      <p:bldP spid="45" grpId="0" animBg="1"/>
      <p:bldP spid="4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5" grpId="0" animBg="1"/>
      <p:bldP spid="86" grpId="0" animBg="1"/>
      <p:bldP spid="87" grpId="0" animBg="1"/>
      <p:bldP spid="91" grpId="0" animBg="1"/>
      <p:bldP spid="92" grpId="0" animBg="1"/>
      <p:bldP spid="93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40" grpId="0"/>
      <p:bldP spid="145" grpId="0"/>
      <p:bldP spid="146" grpId="0"/>
      <p:bldP spid="155" grpId="0"/>
      <p:bldP spid="198" grpId="0"/>
      <p:bldP spid="69" grpId="0"/>
      <p:bldP spid="7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898635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89783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991054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758894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89783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91054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58894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4"/>
            <a:endCxn id="5" idx="0"/>
          </p:cNvCxnSpPr>
          <p:nvPr/>
        </p:nvCxnSpPr>
        <p:spPr>
          <a:xfrm flipH="1">
            <a:off x="9005834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4"/>
            <a:endCxn id="8" idx="0"/>
          </p:cNvCxnSpPr>
          <p:nvPr/>
        </p:nvCxnSpPr>
        <p:spPr>
          <a:xfrm>
            <a:off x="9005834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" idx="3"/>
            <a:endCxn id="6" idx="0"/>
          </p:cNvCxnSpPr>
          <p:nvPr/>
        </p:nvCxnSpPr>
        <p:spPr>
          <a:xfrm flipH="1">
            <a:off x="8099054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5"/>
            <a:endCxn id="7" idx="0"/>
          </p:cNvCxnSpPr>
          <p:nvPr/>
        </p:nvCxnSpPr>
        <p:spPr>
          <a:xfrm>
            <a:off x="9083003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3"/>
            <a:endCxn id="9" idx="0"/>
          </p:cNvCxnSpPr>
          <p:nvPr/>
        </p:nvCxnSpPr>
        <p:spPr>
          <a:xfrm flipH="1">
            <a:off x="8099054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5"/>
            <a:endCxn id="10" idx="0"/>
          </p:cNvCxnSpPr>
          <p:nvPr/>
        </p:nvCxnSpPr>
        <p:spPr>
          <a:xfrm>
            <a:off x="9082202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90121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94432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762272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8" idx="4"/>
            <a:endCxn id="17" idx="0"/>
          </p:cNvCxnSpPr>
          <p:nvPr/>
        </p:nvCxnSpPr>
        <p:spPr>
          <a:xfrm>
            <a:off x="9005834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18" idx="0"/>
          </p:cNvCxnSpPr>
          <p:nvPr/>
        </p:nvCxnSpPr>
        <p:spPr>
          <a:xfrm flipH="1">
            <a:off x="8102432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5"/>
            <a:endCxn id="19" idx="0"/>
          </p:cNvCxnSpPr>
          <p:nvPr/>
        </p:nvCxnSpPr>
        <p:spPr>
          <a:xfrm>
            <a:off x="9082202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90121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994432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762272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endCxn id="23" idx="0"/>
          </p:cNvCxnSpPr>
          <p:nvPr/>
        </p:nvCxnSpPr>
        <p:spPr>
          <a:xfrm>
            <a:off x="9005834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4" idx="0"/>
          </p:cNvCxnSpPr>
          <p:nvPr/>
        </p:nvCxnSpPr>
        <p:spPr>
          <a:xfrm flipH="1">
            <a:off x="8102432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5" idx="0"/>
          </p:cNvCxnSpPr>
          <p:nvPr/>
        </p:nvCxnSpPr>
        <p:spPr>
          <a:xfrm>
            <a:off x="9082202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90858" y="19521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21895" y="31189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33022" y="428582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970257" y="58163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09502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60286" y="5400309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007276" y="53653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41338" y="423680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53317" y="3064992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78247" y="1961588"/>
            <a:ext cx="472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34120" y="88066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7653424" y="3868011"/>
            <a:ext cx="959938" cy="43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150774" y="2125055"/>
            <a:ext cx="1381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值依次上传到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的祖先节点，更新这些节点的总收益和选择次数（选择次数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），注意正负号的切换。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7646084" y="3447572"/>
            <a:ext cx="967278" cy="178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7527458" y="2270773"/>
            <a:ext cx="1044195" cy="693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7527458" y="1237932"/>
            <a:ext cx="1020973" cy="1284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2577314" y="97388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57651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669733" y="208640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437573" y="210911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57651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69733" y="320009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437573" y="32227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stCxn id="45" idx="4"/>
            <a:endCxn id="46" idx="0"/>
          </p:cNvCxnSpPr>
          <p:nvPr/>
        </p:nvCxnSpPr>
        <p:spPr>
          <a:xfrm flipH="1">
            <a:off x="2684513" y="118988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46" idx="4"/>
            <a:endCxn id="49" idx="0"/>
          </p:cNvCxnSpPr>
          <p:nvPr/>
        </p:nvCxnSpPr>
        <p:spPr>
          <a:xfrm>
            <a:off x="2684513" y="2302405"/>
            <a:ext cx="0" cy="897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5" idx="3"/>
            <a:endCxn id="47" idx="0"/>
          </p:cNvCxnSpPr>
          <p:nvPr/>
        </p:nvCxnSpPr>
        <p:spPr>
          <a:xfrm flipH="1">
            <a:off x="1777733" y="115825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5" idx="5"/>
            <a:endCxn id="48" idx="0"/>
          </p:cNvCxnSpPr>
          <p:nvPr/>
        </p:nvCxnSpPr>
        <p:spPr>
          <a:xfrm>
            <a:off x="2761682" y="1158253"/>
            <a:ext cx="783891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6" idx="3"/>
            <a:endCxn id="50" idx="0"/>
          </p:cNvCxnSpPr>
          <p:nvPr/>
        </p:nvCxnSpPr>
        <p:spPr>
          <a:xfrm flipH="1">
            <a:off x="1777733" y="2270773"/>
            <a:ext cx="830412" cy="92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6" idx="5"/>
            <a:endCxn id="51" idx="0"/>
          </p:cNvCxnSpPr>
          <p:nvPr/>
        </p:nvCxnSpPr>
        <p:spPr>
          <a:xfrm>
            <a:off x="2760881" y="2270773"/>
            <a:ext cx="784692" cy="952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57989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73111" y="432886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440951" y="435156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箭头连接符 60"/>
          <p:cNvCxnSpPr>
            <a:stCxn id="49" idx="4"/>
            <a:endCxn id="58" idx="0"/>
          </p:cNvCxnSpPr>
          <p:nvPr/>
        </p:nvCxnSpPr>
        <p:spPr>
          <a:xfrm>
            <a:off x="2684513" y="3416090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9" idx="3"/>
            <a:endCxn id="59" idx="0"/>
          </p:cNvCxnSpPr>
          <p:nvPr/>
        </p:nvCxnSpPr>
        <p:spPr>
          <a:xfrm flipH="1">
            <a:off x="1781111" y="3384458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9" idx="5"/>
            <a:endCxn id="60" idx="0"/>
          </p:cNvCxnSpPr>
          <p:nvPr/>
        </p:nvCxnSpPr>
        <p:spPr>
          <a:xfrm>
            <a:off x="2760881" y="3384458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257989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673111" y="544254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440951" y="546525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/>
          <p:cNvCxnSpPr>
            <a:endCxn id="64" idx="0"/>
          </p:cNvCxnSpPr>
          <p:nvPr/>
        </p:nvCxnSpPr>
        <p:spPr>
          <a:xfrm>
            <a:off x="2684513" y="4529775"/>
            <a:ext cx="3378" cy="91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65" idx="0"/>
          </p:cNvCxnSpPr>
          <p:nvPr/>
        </p:nvCxnSpPr>
        <p:spPr>
          <a:xfrm flipH="1">
            <a:off x="1781111" y="4498143"/>
            <a:ext cx="827034" cy="94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66" idx="0"/>
          </p:cNvCxnSpPr>
          <p:nvPr/>
        </p:nvCxnSpPr>
        <p:spPr>
          <a:xfrm>
            <a:off x="2760881" y="4498143"/>
            <a:ext cx="788070" cy="967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779917" y="1925000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810954" y="3091857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822081" y="425871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59316" y="55452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898561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849345" y="5373195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696335" y="5338254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42469" y="422407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H="1">
            <a:off x="2861246" y="3646337"/>
            <a:ext cx="931479" cy="657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824060" y="2904583"/>
            <a:ext cx="1350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估值网络的输出代替模拟结果，作为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的收益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11849" y="886184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，回传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54482" y="743052"/>
            <a:ext cx="12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，模拟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5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8" grpId="0" animBg="1"/>
      <p:bldP spid="59" grpId="0" animBg="1"/>
      <p:bldP spid="60" grpId="0" animBg="1"/>
      <p:bldP spid="64" grpId="0" animBg="1"/>
      <p:bldP spid="65" grpId="0" animBg="1"/>
      <p:bldP spid="66" grpId="0" animBg="1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82" grpId="0"/>
      <p:bldP spid="78" grpId="0"/>
      <p:bldP spid="8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中的深度强化学习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502920"/>
          </a:xfrm>
        </p:spPr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结合到深度强化学习中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95848" y="2421752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5" name="流程图: 可选过程 4"/>
          <p:cNvSpPr/>
          <p:nvPr/>
        </p:nvSpPr>
        <p:spPr>
          <a:xfrm>
            <a:off x="3067592" y="2278569"/>
            <a:ext cx="1460863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自我</a:t>
            </a:r>
            <a:r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对弈产生的数据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23735" y="2349485"/>
            <a:ext cx="113538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  练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7272403" y="2345293"/>
            <a:ext cx="1276464" cy="78585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更新后的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</a:t>
            </a:r>
          </a:p>
        </p:txBody>
      </p:sp>
      <p:cxnSp>
        <p:nvCxnSpPr>
          <p:cNvPr id="9" name="直接箭头连接符 8"/>
          <p:cNvCxnSpPr>
            <a:stCxn id="4" idx="3"/>
            <a:endCxn id="5" idx="1"/>
          </p:cNvCxnSpPr>
          <p:nvPr/>
        </p:nvCxnSpPr>
        <p:spPr>
          <a:xfrm flipV="1">
            <a:off x="2372312" y="2740317"/>
            <a:ext cx="6952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3"/>
            <a:endCxn id="6" idx="1"/>
          </p:cNvCxnSpPr>
          <p:nvPr/>
        </p:nvCxnSpPr>
        <p:spPr>
          <a:xfrm>
            <a:off x="4528455" y="2740317"/>
            <a:ext cx="695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3"/>
            <a:endCxn id="7" idx="1"/>
          </p:cNvCxnSpPr>
          <p:nvPr/>
        </p:nvCxnSpPr>
        <p:spPr>
          <a:xfrm flipV="1">
            <a:off x="6359115" y="2738221"/>
            <a:ext cx="913288" cy="2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548867" y="2740317"/>
            <a:ext cx="8041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4" idx="2"/>
          </p:cNvCxnSpPr>
          <p:nvPr/>
        </p:nvCxnSpPr>
        <p:spPr>
          <a:xfrm flipV="1">
            <a:off x="1734080" y="3058883"/>
            <a:ext cx="0" cy="601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1734080" y="3596638"/>
            <a:ext cx="7618924" cy="639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9344295" y="2731608"/>
            <a:ext cx="0" cy="8650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314538" y="1779828"/>
            <a:ext cx="1442676" cy="78585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19F1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的强化学习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19F1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8899" y="4304917"/>
            <a:ext cx="1701752" cy="93559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MCTS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流程图: 可选过程 36"/>
          <p:cNvSpPr/>
          <p:nvPr/>
        </p:nvSpPr>
        <p:spPr>
          <a:xfrm>
            <a:off x="3058883" y="4304917"/>
            <a:ext cx="1460863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自我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对弈产生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</a:p>
        </p:txBody>
      </p:sp>
      <p:sp>
        <p:nvSpPr>
          <p:cNvPr id="38" name="矩形 37"/>
          <p:cNvSpPr/>
          <p:nvPr/>
        </p:nvSpPr>
        <p:spPr>
          <a:xfrm>
            <a:off x="5215026" y="4375833"/>
            <a:ext cx="125324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训练策略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39" name="矩形 38"/>
          <p:cNvSpPr/>
          <p:nvPr/>
        </p:nvSpPr>
        <p:spPr>
          <a:xfrm>
            <a:off x="7263693" y="4371641"/>
            <a:ext cx="1714843" cy="78585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更新后的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cxnSp>
        <p:nvCxnSpPr>
          <p:cNvPr id="40" name="直接箭头连接符 39"/>
          <p:cNvCxnSpPr>
            <a:stCxn id="36" idx="3"/>
            <a:endCxn id="37" idx="1"/>
          </p:cNvCxnSpPr>
          <p:nvPr/>
        </p:nvCxnSpPr>
        <p:spPr>
          <a:xfrm flipV="1">
            <a:off x="2420651" y="4766665"/>
            <a:ext cx="638232" cy="6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7" idx="3"/>
            <a:endCxn id="38" idx="1"/>
          </p:cNvCxnSpPr>
          <p:nvPr/>
        </p:nvCxnSpPr>
        <p:spPr>
          <a:xfrm>
            <a:off x="4519746" y="4766665"/>
            <a:ext cx="695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8" idx="3"/>
            <a:endCxn id="39" idx="1"/>
          </p:cNvCxnSpPr>
          <p:nvPr/>
        </p:nvCxnSpPr>
        <p:spPr>
          <a:xfrm flipV="1">
            <a:off x="6468266" y="4764569"/>
            <a:ext cx="795427" cy="2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8984295" y="4766665"/>
            <a:ext cx="8041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1569775" y="5228413"/>
            <a:ext cx="0" cy="458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1569775" y="5622986"/>
            <a:ext cx="8218657" cy="6390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9779723" y="4757956"/>
            <a:ext cx="0" cy="86503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607092" y="3913820"/>
            <a:ext cx="1752648" cy="785856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Zero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19F1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的强化学习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119F14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2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损失函数</a:t>
                </a:r>
                <a:endParaRPr lang="en-US" altLang="zh-CN" dirty="0" smtClean="0"/>
              </a:p>
              <a:p>
                <a:pPr lvl="3"/>
                <a:endParaRPr lang="en-US" altLang="zh-CN" dirty="0" smtClean="0"/>
              </a:p>
              <a:p>
                <a:pPr indent="0" algn="just">
                  <a:spcAft>
                    <a:spcPts val="0"/>
                  </a:spcAft>
                  <a:buNone/>
                </a:pPr>
                <a:r>
                  <a:rPr lang="en-US" altLang="zh-CN" kern="1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kern="1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估值网络：</a:t>
                </a:r>
                <a:r>
                  <a:rPr lang="en-US" altLang="zh-CN" kern="1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其中：</a:t>
                </a:r>
                <a:r>
                  <a:rPr lang="zh-CN" altLang="zh-CN" dirty="0" smtClean="0"/>
                  <a:t>获胜时</a:t>
                </a:r>
                <a:r>
                  <a:rPr lang="en-US" altLang="zh-CN" dirty="0" smtClean="0"/>
                  <a:t>z</a:t>
                </a:r>
                <a:r>
                  <a:rPr lang="zh-CN" altLang="zh-CN" dirty="0" smtClean="0"/>
                  <a:t>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，失败时为</a:t>
                </a:r>
                <a:r>
                  <a:rPr lang="en-US" altLang="zh-CN" dirty="0"/>
                  <a:t>-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v</a:t>
                </a:r>
                <a:r>
                  <a:rPr lang="zh-CN" altLang="en-US" dirty="0" smtClean="0"/>
                  <a:t>为估值网络的输出</a:t>
                </a:r>
                <a:endParaRPr lang="en-US" altLang="zh-CN" dirty="0" smtClean="0"/>
              </a:p>
              <a:p>
                <a:pPr marL="822960" lvl="3" indent="0">
                  <a:buNone/>
                </a:pPr>
                <a:endParaRPr lang="en-US" altLang="zh-CN" dirty="0" smtClean="0"/>
              </a:p>
              <a:p>
                <a:pPr indent="0" algn="just">
                  <a:spcAft>
                    <a:spcPts val="0"/>
                  </a:spcAft>
                  <a:buNone/>
                </a:pPr>
                <a:r>
                  <a:rPr lang="zh-CN" altLang="en-US" kern="1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策略网络：</a:t>
                </a:r>
                <a:r>
                  <a:rPr lang="en-US" altLang="zh-CN" kern="1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0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−…−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kern="100" dirty="0" smtClean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6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600" b="0" i="1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MCTS</a:t>
                </a:r>
                <a:r>
                  <a:rPr lang="zh-CN" altLang="en-US" dirty="0" smtClean="0"/>
                  <a:t>给出的每个落子点的概率（含放弃）</a:t>
                </a:r>
                <a:endParaRPr lang="en-US" altLang="zh-CN" dirty="0" smtClean="0"/>
              </a:p>
              <a:p>
                <a:pPr lvl="1" indent="0" algn="just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为策略网络输出的每个落子点的概率（含放弃）</a:t>
                </a:r>
                <a:endParaRPr lang="en-US" altLang="zh-CN" dirty="0"/>
              </a:p>
              <a:p>
                <a:pPr lvl="3" indent="0" algn="just">
                  <a:buNone/>
                </a:pPr>
                <a:endParaRPr lang="en-US" altLang="zh-CN" kern="100" dirty="0" smtClean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en-US" dirty="0" smtClean="0"/>
                  <a:t>总损失函数：</a:t>
                </a:r>
                <a:r>
                  <a:rPr lang="zh-CN" altLang="zh-CN" kern="1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0" kern="1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3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如何获得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？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选中次数转化为概率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对选择次数进行优化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8501341" y="270689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00540" y="381941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593760" y="3819415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479586" y="3842120"/>
            <a:ext cx="216000" cy="216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4" idx="4"/>
            <a:endCxn id="5" idx="0"/>
          </p:cNvCxnSpPr>
          <p:nvPr/>
        </p:nvCxnSpPr>
        <p:spPr>
          <a:xfrm flipH="1">
            <a:off x="8608540" y="2922895"/>
            <a:ext cx="801" cy="896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3"/>
            <a:endCxn id="6" idx="0"/>
          </p:cNvCxnSpPr>
          <p:nvPr/>
        </p:nvCxnSpPr>
        <p:spPr>
          <a:xfrm flipH="1">
            <a:off x="7701760" y="2891263"/>
            <a:ext cx="831213" cy="9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5"/>
            <a:endCxn id="7" idx="0"/>
          </p:cNvCxnSpPr>
          <p:nvPr/>
        </p:nvCxnSpPr>
        <p:spPr>
          <a:xfrm>
            <a:off x="8685709" y="2891263"/>
            <a:ext cx="901877" cy="95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583343" y="2287533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58341" y="3719295"/>
            <a:ext cx="842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(a, 7)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74675" y="3501292"/>
            <a:ext cx="85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(b, 20)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79304" y="3719295"/>
            <a:ext cx="8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 13)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8607739" y="4067047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8276703" y="4035415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684908" y="4035415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7711105" y="4050917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7380069" y="4019285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788274" y="4019285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9586785" y="4087293"/>
            <a:ext cx="801" cy="89652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9255749" y="4055661"/>
            <a:ext cx="255470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9663954" y="4055661"/>
            <a:ext cx="297142" cy="92815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433387" y="2564319"/>
                <a:ext cx="4001673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</m:num>
                        <m:den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7+20+13</m:t>
                          </m:r>
                        </m:den>
                      </m:f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=0.175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87" y="2564319"/>
                <a:ext cx="4001673" cy="789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443029" y="3314053"/>
                <a:ext cx="3656257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20</m:t>
                          </m:r>
                        </m:num>
                        <m:den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7+20+13</m:t>
                          </m:r>
                        </m:den>
                      </m:f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29" y="3314053"/>
                <a:ext cx="3656257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401626" y="4241553"/>
                <a:ext cx="3973460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</m:d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13</m:t>
                          </m:r>
                        </m:num>
                        <m:den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7+20+13</m:t>
                          </m:r>
                        </m:den>
                      </m:f>
                      <m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=0.325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26" y="4241553"/>
                <a:ext cx="3973460" cy="792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7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引入多样性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00525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防止走向错误的方向，人为引入噪声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对策略网络的输出增加噪声</a:t>
                </a:r>
                <a:endParaRPr lang="en-US" altLang="zh-CN" dirty="0"/>
              </a:p>
              <a:p>
                <a:r>
                  <a:rPr lang="zh-CN" altLang="en-US" dirty="0" smtClean="0"/>
                  <a:t>狄利克雷分布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通过参数</a:t>
                </a:r>
                <a:r>
                  <a:rPr lang="zh-CN" altLang="zh-CN" dirty="0" smtClean="0"/>
                  <a:t>可以</a:t>
                </a:r>
                <a:r>
                  <a:rPr lang="zh-CN" altLang="zh-CN" dirty="0"/>
                  <a:t>产生一些符合</a:t>
                </a:r>
                <a:r>
                  <a:rPr lang="zh-CN" altLang="zh-CN" dirty="0" smtClean="0"/>
                  <a:t>一定</a:t>
                </a:r>
                <a:r>
                  <a:rPr lang="zh-CN" altLang="zh-CN" dirty="0"/>
                  <a:t>条件的</a:t>
                </a:r>
                <a:r>
                  <a:rPr lang="zh-CN" altLang="zh-CN" dirty="0" smtClean="0"/>
                  <a:t>概率分布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控制参数：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：概率分布向量的长度</a:t>
                </a:r>
                <a:endParaRPr lang="en-US" altLang="zh-CN" dirty="0"/>
              </a:p>
              <a:p>
                <a:pPr lvl="2"/>
                <a:r>
                  <a:rPr lang="zh-CN" altLang="zh-CN" dirty="0" smtClean="0"/>
                  <a:t>α</a:t>
                </a:r>
                <a:r>
                  <a:rPr lang="zh-CN" altLang="en-US" dirty="0" smtClean="0"/>
                  <a:t>：</a:t>
                </a:r>
                <a:r>
                  <a:rPr lang="zh-CN" altLang="zh-CN" dirty="0"/>
                  <a:t>分布</a:t>
                </a:r>
                <a:r>
                  <a:rPr lang="zh-CN" altLang="zh-CN" dirty="0" smtClean="0"/>
                  <a:t>浓度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当</a:t>
                </a:r>
                <a:r>
                  <a:rPr lang="en-US" altLang="zh-CN" dirty="0" smtClean="0"/>
                  <a:t>α</a:t>
                </a:r>
                <a:r>
                  <a:rPr lang="zh-CN" altLang="en-US" dirty="0" smtClean="0"/>
                  <a:t>比较小时，产生的概率分布多数为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，少数比较大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落子概率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：策略网络输出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：狄利克雷分布采样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19200" y="1447799"/>
                <a:ext cx="10363200" cy="5005251"/>
              </a:xfrm>
              <a:blipFill>
                <a:blip r:embed="rId2"/>
                <a:stretch>
                  <a:fillRect t="-1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3352787" y="5138057"/>
            <a:ext cx="4659086" cy="635726"/>
            <a:chOff x="3762094" y="5138057"/>
            <a:chExt cx="4659086" cy="635726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762094" y="5765075"/>
              <a:ext cx="4659086" cy="870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4537158" y="5251270"/>
              <a:ext cx="17417" cy="52251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602575" y="5138057"/>
              <a:ext cx="1" cy="6357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5817316" y="5617038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997216" y="559962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6405139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113408" y="560833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7302130" y="5612680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7019104" y="560832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6718653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8125088" y="561703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7885599" y="5612683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4271540" y="561268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5434136" y="560832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098854" y="560397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4815829" y="559962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429786" y="5325289"/>
            <a:ext cx="4659086" cy="635726"/>
            <a:chOff x="3762094" y="5138057"/>
            <a:chExt cx="4659086" cy="635726"/>
          </a:xfrm>
        </p:grpSpPr>
        <p:cxnSp>
          <p:nvCxnSpPr>
            <p:cNvPr id="31" name="直接箭头连接符 30"/>
            <p:cNvCxnSpPr/>
            <p:nvPr/>
          </p:nvCxnSpPr>
          <p:spPr>
            <a:xfrm>
              <a:off x="3762094" y="5765075"/>
              <a:ext cx="4659086" cy="870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4537158" y="5251270"/>
              <a:ext cx="17417" cy="52251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7602575" y="5138057"/>
              <a:ext cx="1" cy="6357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5817316" y="5617038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3997216" y="559962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6405139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6113408" y="5608337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7302130" y="5612680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7019104" y="560832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6718653" y="5603976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8125088" y="561703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7885599" y="5612683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4271540" y="561268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5434136" y="5608329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5098854" y="560397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>
              <a:off x="4815829" y="5599621"/>
              <a:ext cx="0" cy="1520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43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探索的合理性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0689"/>
            <a:ext cx="10363200" cy="4572000"/>
          </a:xfrm>
        </p:spPr>
        <p:txBody>
          <a:bodyPr/>
          <a:lstStyle/>
          <a:p>
            <a:r>
              <a:rPr lang="zh-CN" altLang="en-US" dirty="0" smtClean="0"/>
              <a:t>引入噪声会引起“不良反应”吗</a:t>
            </a:r>
            <a:endParaRPr lang="en-US" altLang="zh-CN" dirty="0" smtClean="0"/>
          </a:p>
          <a:p>
            <a:r>
              <a:rPr lang="en-US" altLang="zh-CN" dirty="0" smtClean="0"/>
              <a:t>MCTS</a:t>
            </a:r>
            <a:r>
              <a:rPr lang="zh-CN" altLang="en-US" dirty="0" smtClean="0"/>
              <a:t>的“纠错”能力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59" y="2278055"/>
            <a:ext cx="2668391" cy="3368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650559" y="3091833"/>
                <a:ext cx="3090974" cy="877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559" y="3091833"/>
                <a:ext cx="3090974" cy="877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50559" y="4197404"/>
                <a:ext cx="4141710" cy="1018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altLang="zh-CN" sz="2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f>
                        <m:fPr>
                          <m:ctrlPr>
                            <a:rPr kumimoji="0" lang="zh-CN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  <m:d>
                            <m:dPr>
                              <m:ctrlPr>
                                <a:rPr kumimoji="0" lang="zh-CN" altLang="zh-CN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559" y="4197404"/>
                <a:ext cx="4141710" cy="1018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38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.2 </a:t>
            </a:r>
            <a:r>
              <a:rPr lang="zh-CN" altLang="en-US" dirty="0" smtClean="0"/>
              <a:t>极小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极大模型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39389"/>
            <a:ext cx="10363200" cy="4572000"/>
          </a:xfrm>
        </p:spPr>
        <p:txBody>
          <a:bodyPr/>
          <a:lstStyle/>
          <a:p>
            <a:r>
              <a:rPr lang="zh-CN" altLang="en-US" dirty="0" smtClean="0"/>
              <a:t>人类下棋的思考过程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向前看若干步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从最不利的情景中选择最有利的走法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92" y="3370451"/>
            <a:ext cx="6662057" cy="28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6147" y="18469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当前版策略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5" name="矩形 4"/>
          <p:cNvSpPr/>
          <p:nvPr/>
        </p:nvSpPr>
        <p:spPr>
          <a:xfrm>
            <a:off x="1112520" y="16764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6147" y="26379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6147" y="40567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当前版策略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8" name="矩形 7"/>
          <p:cNvSpPr/>
          <p:nvPr/>
        </p:nvSpPr>
        <p:spPr>
          <a:xfrm>
            <a:off x="1112520" y="38862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6147" y="48477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68779" y="5862733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乙方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3554" y="1110562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3581400" y="3214169"/>
            <a:ext cx="1181100" cy="923496"/>
          </a:xfrm>
          <a:prstGeom prst="flowChartAlternateProcess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甲乙双方对弈产生的数据</a:t>
            </a:r>
          </a:p>
        </p:txBody>
      </p:sp>
      <p:cxnSp>
        <p:nvCxnSpPr>
          <p:cNvPr id="15" name="直接箭头连接符 14"/>
          <p:cNvCxnSpPr>
            <a:stCxn id="5" idx="3"/>
          </p:cNvCxnSpPr>
          <p:nvPr/>
        </p:nvCxnSpPr>
        <p:spPr>
          <a:xfrm>
            <a:off x="2796540" y="2552704"/>
            <a:ext cx="784860" cy="1007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3"/>
          </p:cNvCxnSpPr>
          <p:nvPr/>
        </p:nvCxnSpPr>
        <p:spPr>
          <a:xfrm flipV="1">
            <a:off x="2796540" y="3811480"/>
            <a:ext cx="784860" cy="951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234941" y="3285085"/>
            <a:ext cx="1135380" cy="7816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训练策略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cxnSp>
        <p:nvCxnSpPr>
          <p:cNvPr id="22" name="直接箭头连接符 21"/>
          <p:cNvCxnSpPr>
            <a:stCxn id="13" idx="3"/>
            <a:endCxn id="21" idx="1"/>
          </p:cNvCxnSpPr>
          <p:nvPr/>
        </p:nvCxnSpPr>
        <p:spPr>
          <a:xfrm>
            <a:off x="4762500" y="3675917"/>
            <a:ext cx="4724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254987" y="18469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版策略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28" name="矩形 27"/>
          <p:cNvSpPr/>
          <p:nvPr/>
        </p:nvSpPr>
        <p:spPr>
          <a:xfrm>
            <a:off x="7071360" y="16764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54987" y="26379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54987" y="4056793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当前版策略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</a:t>
            </a:r>
          </a:p>
        </p:txBody>
      </p:sp>
      <p:sp>
        <p:nvSpPr>
          <p:cNvPr id="31" name="矩形 30"/>
          <p:cNvSpPr/>
          <p:nvPr/>
        </p:nvSpPr>
        <p:spPr>
          <a:xfrm>
            <a:off x="7071360" y="3886204"/>
            <a:ext cx="1684020" cy="1752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54987" y="4847798"/>
            <a:ext cx="1276464" cy="6371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蒙特卡洛树搜索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/>
          <p:cNvCxnSpPr>
            <a:stCxn id="21" idx="3"/>
            <a:endCxn id="28" idx="1"/>
          </p:cNvCxnSpPr>
          <p:nvPr/>
        </p:nvCxnSpPr>
        <p:spPr>
          <a:xfrm flipV="1">
            <a:off x="6370321" y="2552704"/>
            <a:ext cx="701039" cy="11232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096404" y="3481572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71362" y="3472938"/>
            <a:ext cx="16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流程图: 决策 37"/>
              <p:cNvSpPr/>
              <p:nvPr/>
            </p:nvSpPr>
            <p:spPr>
              <a:xfrm>
                <a:off x="9464039" y="3055003"/>
                <a:ext cx="1592581" cy="620790"/>
              </a:xfrm>
              <a:prstGeom prst="flowChartDecision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胜率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38" name="流程图: 决策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039" y="3055003"/>
                <a:ext cx="1592581" cy="620790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/>
          <p:cNvCxnSpPr/>
          <p:nvPr/>
        </p:nvCxnSpPr>
        <p:spPr>
          <a:xfrm>
            <a:off x="10260329" y="2555773"/>
            <a:ext cx="0" cy="500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8" idx="3"/>
          </p:cNvCxnSpPr>
          <p:nvPr/>
        </p:nvCxnSpPr>
        <p:spPr>
          <a:xfrm>
            <a:off x="8755380" y="2552704"/>
            <a:ext cx="151256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9622097" y="4352498"/>
            <a:ext cx="1276464" cy="8138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版策略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估值网络代替当前版</a:t>
            </a:r>
          </a:p>
        </p:txBody>
      </p:sp>
      <p:cxnSp>
        <p:nvCxnSpPr>
          <p:cNvPr id="45" name="直接箭头连接符 44"/>
          <p:cNvCxnSpPr>
            <a:stCxn id="38" idx="2"/>
            <a:endCxn id="44" idx="0"/>
          </p:cNvCxnSpPr>
          <p:nvPr/>
        </p:nvCxnSpPr>
        <p:spPr>
          <a:xfrm flipH="1">
            <a:off x="10260329" y="3675793"/>
            <a:ext cx="1" cy="676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9296609" y="3687461"/>
            <a:ext cx="160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0267949" y="5166364"/>
            <a:ext cx="0" cy="1203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38" idx="3"/>
          </p:cNvCxnSpPr>
          <p:nvPr/>
        </p:nvCxnSpPr>
        <p:spPr>
          <a:xfrm flipH="1">
            <a:off x="11056620" y="3365398"/>
            <a:ext cx="4267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11468101" y="3357778"/>
            <a:ext cx="6591" cy="3020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41020" y="6370324"/>
            <a:ext cx="109347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541020" y="2540537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533400" y="4732024"/>
            <a:ext cx="571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543953" y="2531009"/>
            <a:ext cx="1" cy="38393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898561" y="3066892"/>
            <a:ext cx="55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1188721" y="-177223"/>
            <a:ext cx="10363200" cy="1143000"/>
          </a:xfrm>
        </p:spPr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的强化学习过程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8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硬件构成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56806"/>
            <a:ext cx="10363200" cy="4572000"/>
          </a:xfrm>
        </p:spPr>
        <p:txBody>
          <a:bodyPr/>
          <a:lstStyle/>
          <a:p>
            <a:r>
              <a:rPr lang="zh-CN" altLang="en-US" dirty="0" smtClean="0"/>
              <a:t>早期的</a:t>
            </a:r>
            <a:r>
              <a:rPr lang="en-US" altLang="zh-CN" dirty="0" err="1" smtClean="0"/>
              <a:t>AlphaGo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176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Lee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48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TPU+</a:t>
            </a:r>
            <a:r>
              <a:rPr lang="zh-CN" altLang="en-US" dirty="0" smtClean="0"/>
              <a:t>多台服务器</a:t>
            </a:r>
            <a:endParaRPr lang="en-US" altLang="zh-CN" dirty="0" smtClean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：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TPU+</a:t>
            </a:r>
            <a:r>
              <a:rPr lang="zh-CN" altLang="en-US" dirty="0" smtClean="0"/>
              <a:t>一台服务器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训练</a:t>
            </a:r>
            <a:r>
              <a:rPr lang="en-US" altLang="zh-CN" dirty="0" smtClean="0"/>
              <a:t>3</a:t>
            </a:r>
            <a:r>
              <a:rPr lang="zh-CN" altLang="en-US" dirty="0" smtClean="0"/>
              <a:t>天后，可以战胜</a:t>
            </a:r>
            <a:r>
              <a:rPr lang="en-US" altLang="zh-CN" dirty="0" err="1" smtClean="0"/>
              <a:t>AlphaGo</a:t>
            </a:r>
            <a:r>
              <a:rPr lang="en-US" altLang="zh-CN" dirty="0" smtClean="0"/>
              <a:t> Lee</a:t>
            </a:r>
          </a:p>
          <a:p>
            <a:pPr lvl="1"/>
            <a:r>
              <a:rPr lang="zh-CN" altLang="en-US" dirty="0" smtClean="0"/>
              <a:t>训练</a:t>
            </a:r>
            <a:r>
              <a:rPr lang="en-US" altLang="zh-CN" dirty="0" smtClean="0"/>
              <a:t>40</a:t>
            </a:r>
            <a:r>
              <a:rPr lang="zh-CN" altLang="en-US" dirty="0" smtClean="0"/>
              <a:t>天后，可以战胜</a:t>
            </a:r>
            <a:r>
              <a:rPr lang="en-US" altLang="zh-CN" dirty="0" err="1" smtClean="0"/>
              <a:t>AlphaGo</a:t>
            </a:r>
            <a:r>
              <a:rPr lang="en-US" altLang="zh-CN" smtClean="0"/>
              <a:t> Master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3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0491" y="1726475"/>
            <a:ext cx="10363200" cy="4572000"/>
          </a:xfrm>
        </p:spPr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从零学习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不再使用人类棋手的数据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不再使用人类提供的特征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“放弃”也是通过学习得到</a:t>
            </a:r>
            <a:endParaRPr lang="en-US" altLang="zh-CN" dirty="0" smtClean="0"/>
          </a:p>
          <a:p>
            <a:r>
              <a:rPr lang="zh-CN" altLang="en-US" dirty="0" smtClean="0"/>
              <a:t>将策略网络和估值网络融合为一个网络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中舍弃了模拟过程，用估值结果代替</a:t>
            </a:r>
            <a:endParaRPr lang="en-US" altLang="zh-CN" dirty="0" smtClean="0"/>
          </a:p>
          <a:p>
            <a:r>
              <a:rPr lang="zh-CN" altLang="en-US" dirty="0"/>
              <a:t>将</a:t>
            </a:r>
            <a:r>
              <a:rPr lang="en-US" altLang="zh-CN" dirty="0"/>
              <a:t>MCTS</a:t>
            </a:r>
            <a:r>
              <a:rPr lang="zh-CN" altLang="en-US" dirty="0"/>
              <a:t>结合到</a:t>
            </a:r>
            <a:r>
              <a:rPr lang="zh-CN" altLang="en-US" dirty="0" smtClean="0"/>
              <a:t>深度强化</a:t>
            </a:r>
            <a:r>
              <a:rPr lang="zh-CN" altLang="en-US" dirty="0"/>
              <a:t>学习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09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3.8 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219200" y="1687604"/>
            <a:ext cx="10363200" cy="4572000"/>
          </a:xfrm>
        </p:spPr>
        <p:txBody>
          <a:bodyPr/>
          <a:lstStyle/>
          <a:p>
            <a:r>
              <a:rPr lang="zh-CN" altLang="en-US" dirty="0" smtClean="0"/>
              <a:t>通过分钱币问题引出了计算机下棋问题</a:t>
            </a:r>
            <a:endParaRPr lang="en-US" altLang="zh-CN" dirty="0" smtClean="0"/>
          </a:p>
          <a:p>
            <a:r>
              <a:rPr lang="zh-CN" altLang="en-US" dirty="0"/>
              <a:t>极</a:t>
            </a:r>
            <a:r>
              <a:rPr lang="zh-CN" altLang="en-US" dirty="0" smtClean="0"/>
              <a:t>小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极大模型</a:t>
            </a:r>
            <a:endParaRPr lang="en-US" altLang="zh-CN" dirty="0" smtClean="0"/>
          </a:p>
          <a:p>
            <a:r>
              <a:rPr lang="en-US" altLang="zh-CN" dirty="0" smtClean="0"/>
              <a:t>α-β</a:t>
            </a:r>
            <a:r>
              <a:rPr lang="zh-CN" altLang="en-US" dirty="0" smtClean="0"/>
              <a:t>剪枝算法</a:t>
            </a:r>
            <a:endParaRPr lang="en-US" altLang="zh-CN" dirty="0" smtClean="0"/>
          </a:p>
          <a:p>
            <a:r>
              <a:rPr lang="zh-CN" altLang="en-US" dirty="0" smtClean="0"/>
              <a:t>蒙特卡洛树搜索</a:t>
            </a:r>
            <a:endParaRPr lang="en-US" altLang="zh-CN" dirty="0" smtClean="0"/>
          </a:p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r>
              <a:rPr lang="zh-CN" altLang="en-US" dirty="0" smtClean="0"/>
              <a:t>深度强化学习</a:t>
            </a:r>
            <a:endParaRPr lang="en-US" altLang="zh-CN" dirty="0" smtClean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1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lIns="36000" rIns="36000" rtlCol="0" anchor="ctr">
        <a:noAutofit/>
      </a:bodyPr>
      <a:lstStyle>
        <a:defPPr algn="ctr">
          <a:defRPr dirty="0" err="1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212088</TotalTime>
  <Words>4520</Words>
  <Application>Microsoft Office PowerPoint</Application>
  <PresentationFormat>宽屏</PresentationFormat>
  <Paragraphs>1116</Paragraphs>
  <Slides>93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2" baseType="lpstr">
      <vt:lpstr>等线</vt:lpstr>
      <vt:lpstr>黑体</vt:lpstr>
      <vt:lpstr>楷体_GB2312</vt:lpstr>
      <vt:lpstr>宋体</vt:lpstr>
      <vt:lpstr>幼圆</vt:lpstr>
      <vt:lpstr>Calibri</vt:lpstr>
      <vt:lpstr>Cambria Math</vt:lpstr>
      <vt:lpstr>Franklin Gothic Book</vt:lpstr>
      <vt:lpstr>Perpetua</vt:lpstr>
      <vt:lpstr>Symbol</vt:lpstr>
      <vt:lpstr>Times New Roman</vt:lpstr>
      <vt:lpstr>Wingdings</vt:lpstr>
      <vt:lpstr>Wingdings 2</vt:lpstr>
      <vt:lpstr>Equity</vt:lpstr>
      <vt:lpstr>1_Equity</vt:lpstr>
      <vt:lpstr>2_Equity</vt:lpstr>
      <vt:lpstr>3_Equity</vt:lpstr>
      <vt:lpstr>4_Equity</vt:lpstr>
      <vt:lpstr>公式</vt:lpstr>
      <vt:lpstr>第三章 对抗搜索</vt:lpstr>
      <vt:lpstr>棋类人机大战简史</vt:lpstr>
      <vt:lpstr>棋类人机大战简史</vt:lpstr>
      <vt:lpstr>PowerPoint 演示文稿</vt:lpstr>
      <vt:lpstr>3.1 可以穷举吗？</vt:lpstr>
      <vt:lpstr>PowerPoint 演示文稿</vt:lpstr>
      <vt:lpstr>可以穷举吗？</vt:lpstr>
      <vt:lpstr>小结</vt:lpstr>
      <vt:lpstr>3.2 极小-极大模型</vt:lpstr>
      <vt:lpstr>极小-极大模型</vt:lpstr>
      <vt:lpstr>限定深度就可以穷举吗？</vt:lpstr>
      <vt:lpstr>小结</vt:lpstr>
      <vt:lpstr>极小-极大模型存在的问题</vt:lpstr>
      <vt:lpstr>人如何处理这个问题呢？</vt:lpstr>
      <vt:lpstr>3.3 α-β剪枝算法</vt:lpstr>
      <vt:lpstr>α-β剪枝算法</vt:lpstr>
      <vt:lpstr>PowerPoint 演示文稿</vt:lpstr>
      <vt:lpstr>如何估值？</vt:lpstr>
      <vt:lpstr>α-β剪枝效果如何？</vt:lpstr>
      <vt:lpstr>PowerPoint 演示文稿</vt:lpstr>
      <vt:lpstr>几点注意</vt:lpstr>
      <vt:lpstr>练习题</vt:lpstr>
      <vt:lpstr>小结</vt:lpstr>
      <vt:lpstr>为什么-剪枝方法在围棋上失效？</vt:lpstr>
      <vt:lpstr>3.4 蒙特卡洛方法</vt:lpstr>
      <vt:lpstr>蒲丰投针问题</vt:lpstr>
      <vt:lpstr>PowerPoint 演示文稿</vt:lpstr>
      <vt:lpstr>PowerPoint 演示文稿</vt:lpstr>
      <vt:lpstr>棋局的蒙特卡洛评估</vt:lpstr>
      <vt:lpstr>蒙特卡洛树搜索（MCTS: Monte Carlo Tree Search）</vt:lpstr>
      <vt:lpstr>蒙特卡洛树搜索过程</vt:lpstr>
      <vt:lpstr>选择策略</vt:lpstr>
      <vt:lpstr>选择策略：多臂老虎机模型</vt:lpstr>
      <vt:lpstr>信心上限算法（UCB：Upper Confidence Bound）</vt:lpstr>
      <vt:lpstr>信心上限的计算</vt:lpstr>
      <vt:lpstr>信心上限树算法UCT</vt:lpstr>
      <vt:lpstr>信心上限树算法示例</vt:lpstr>
      <vt:lpstr>信心上限树算法</vt:lpstr>
      <vt:lpstr>UCT算法示例</vt:lpstr>
      <vt:lpstr>蒙特卡洛树搜索的效果</vt:lpstr>
      <vt:lpstr>小结</vt:lpstr>
      <vt:lpstr>3.5 AlphaGo原理</vt:lpstr>
      <vt:lpstr>AlphaGo用的两类网络</vt:lpstr>
      <vt:lpstr>策略网络</vt:lpstr>
      <vt:lpstr>策略网络</vt:lpstr>
      <vt:lpstr>PowerPoint 演示文稿</vt:lpstr>
      <vt:lpstr>策略网络</vt:lpstr>
      <vt:lpstr>策略网络的目标：像人类那样下棋</vt:lpstr>
      <vt:lpstr>估值网络</vt:lpstr>
      <vt:lpstr>估值网络</vt:lpstr>
      <vt:lpstr>估值网络</vt:lpstr>
      <vt:lpstr>与蒙特卡洛树搜索融合</vt:lpstr>
      <vt:lpstr>PowerPoint 演示文稿</vt:lpstr>
      <vt:lpstr>PowerPoint 演示文稿</vt:lpstr>
      <vt:lpstr>PowerPoint 演示文稿</vt:lpstr>
      <vt:lpstr>AlphaGo的MCTS过程</vt:lpstr>
      <vt:lpstr>PowerPoint 演示文稿</vt:lpstr>
      <vt:lpstr>PowerPoint 演示文稿</vt:lpstr>
      <vt:lpstr>AlphaGo如何确定走步？</vt:lpstr>
      <vt:lpstr>小结</vt:lpstr>
      <vt:lpstr>3.6 围棋中的深度强化学习方法</vt:lpstr>
      <vt:lpstr>围棋中的深度强化学习方法</vt:lpstr>
      <vt:lpstr>深度强化学习的关键问题</vt:lpstr>
      <vt:lpstr>围棋中的深度强化学习方法</vt:lpstr>
      <vt:lpstr>1，基于策略梯度的强化学习</vt:lpstr>
      <vt:lpstr>基于策略梯度的强化学习流程</vt:lpstr>
      <vt:lpstr>基于策略梯度的强化学习</vt:lpstr>
      <vt:lpstr>2，基于价值评估的强化学习</vt:lpstr>
      <vt:lpstr>基于价值评估的强化学习</vt:lpstr>
      <vt:lpstr>3，基于演员-评价方法的强化学习</vt:lpstr>
      <vt:lpstr>基于演员-评价方法的强化学习</vt:lpstr>
      <vt:lpstr>基于演员-评价方法的强化学习</vt:lpstr>
      <vt:lpstr>基于演员-评价方法的强化学习</vt:lpstr>
      <vt:lpstr>PowerPoint 演示文稿</vt:lpstr>
      <vt:lpstr>基于演员-评价方法的强化学习</vt:lpstr>
      <vt:lpstr>小结</vt:lpstr>
      <vt:lpstr>3.7 AlphaGo Zero原理</vt:lpstr>
      <vt:lpstr>AlphaGo Zero的网络结构</vt:lpstr>
      <vt:lpstr>PowerPoint 演示文稿</vt:lpstr>
      <vt:lpstr>AlphaGo Zero中的MCTS</vt:lpstr>
      <vt:lpstr>PowerPoint 演示文稿</vt:lpstr>
      <vt:lpstr>PowerPoint 演示文稿</vt:lpstr>
      <vt:lpstr>PowerPoint 演示文稿</vt:lpstr>
      <vt:lpstr>PowerPoint 演示文稿</vt:lpstr>
      <vt:lpstr>AlphaGo Zero中的深度强化学习</vt:lpstr>
      <vt:lpstr>PowerPoint 演示文稿</vt:lpstr>
      <vt:lpstr>PowerPoint 演示文稿</vt:lpstr>
      <vt:lpstr>引入多样性</vt:lpstr>
      <vt:lpstr>探索的合理性</vt:lpstr>
      <vt:lpstr>AlphaGo Zero的强化学习过程</vt:lpstr>
      <vt:lpstr>硬件构成</vt:lpstr>
      <vt:lpstr>小结</vt:lpstr>
      <vt:lpstr>3.8 总结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SVM: a DP Mixture of Large-margin Kernel Machines</dc:title>
  <dc:creator>SCS</dc:creator>
  <cp:lastModifiedBy>Shaoping Ma</cp:lastModifiedBy>
  <cp:revision>7235</cp:revision>
  <dcterms:created xsi:type="dcterms:W3CDTF">2011-04-24T18:48:21Z</dcterms:created>
  <dcterms:modified xsi:type="dcterms:W3CDTF">2022-04-12T09:47:08Z</dcterms:modified>
</cp:coreProperties>
</file>